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7" r:id="rId2"/>
    <p:sldId id="256" r:id="rId3"/>
    <p:sldId id="287" r:id="rId4"/>
    <p:sldId id="288" r:id="rId5"/>
    <p:sldId id="258" r:id="rId6"/>
    <p:sldId id="289" r:id="rId7"/>
    <p:sldId id="260" r:id="rId8"/>
    <p:sldId id="261" r:id="rId9"/>
    <p:sldId id="262" r:id="rId10"/>
    <p:sldId id="263" r:id="rId11"/>
    <p:sldId id="264" r:id="rId12"/>
    <p:sldId id="265" r:id="rId13"/>
    <p:sldId id="259" r:id="rId14"/>
    <p:sldId id="266" r:id="rId15"/>
    <p:sldId id="268" r:id="rId16"/>
    <p:sldId id="267" r:id="rId17"/>
    <p:sldId id="277" r:id="rId18"/>
    <p:sldId id="276" r:id="rId19"/>
    <p:sldId id="270" r:id="rId20"/>
    <p:sldId id="271" r:id="rId21"/>
    <p:sldId id="272" r:id="rId22"/>
    <p:sldId id="269" r:id="rId23"/>
    <p:sldId id="275" r:id="rId24"/>
    <p:sldId id="273" r:id="rId25"/>
    <p:sldId id="274" r:id="rId26"/>
    <p:sldId id="291" r:id="rId27"/>
    <p:sldId id="283" r:id="rId28"/>
    <p:sldId id="284" r:id="rId29"/>
    <p:sldId id="290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2912"/>
    <a:srgbClr val="923416"/>
    <a:srgbClr val="C1441D"/>
    <a:srgbClr val="DF572D"/>
    <a:srgbClr val="D93BD1"/>
    <a:srgbClr val="5F62E3"/>
    <a:srgbClr val="000000"/>
    <a:srgbClr val="1F99CF"/>
    <a:srgbClr val="6021DF"/>
    <a:srgbClr val="20BDC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31" autoAdjust="0"/>
  </p:normalViewPr>
  <p:slideViewPr>
    <p:cSldViewPr>
      <p:cViewPr>
        <p:scale>
          <a:sx n="90" d="100"/>
          <a:sy n="90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1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7BF44-4981-4123-A623-F0354D46DBFA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82785-AB76-4FD9-B156-0B5DE6D1914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82785-AB76-4FD9-B156-0B5DE6D1914A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123C5-22AF-4981-984A-F530E9F69B81}" type="datetimeFigureOut">
              <a:rPr lang="it-IT" smtClean="0"/>
              <a:pPr/>
              <a:t>24/01/2013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DC752-231D-4052-85F7-9759CD5284B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emf"/><Relationship Id="rId12" Type="http://schemas.openxmlformats.org/officeDocument/2006/relationships/image" Target="../media/image51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A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900113" y="620713"/>
            <a:ext cx="74882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80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548680"/>
            <a:ext cx="2939059" cy="208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asellaDiTesto 6"/>
          <p:cNvSpPr txBox="1">
            <a:spLocks noChangeArrowheads="1"/>
          </p:cNvSpPr>
          <p:nvPr/>
        </p:nvSpPr>
        <p:spPr bwMode="auto">
          <a:xfrm>
            <a:off x="1907704" y="2996952"/>
            <a:ext cx="583247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dirty="0" smtClean="0">
                <a:latin typeface="Brush Script MT" pitchFamily="66" charset="0"/>
              </a:rPr>
              <a:t>Il </a:t>
            </a:r>
            <a:r>
              <a:rPr lang="it-IT" sz="2400" dirty="0">
                <a:latin typeface="Brush Script MT" pitchFamily="66" charset="0"/>
              </a:rPr>
              <a:t>sapere  è scritto nel grande libro della natura,</a:t>
            </a:r>
          </a:p>
          <a:p>
            <a:pPr algn="ctr"/>
            <a:r>
              <a:rPr lang="it-IT" sz="2400" dirty="0">
                <a:latin typeface="Brush Script MT" pitchFamily="66" charset="0"/>
              </a:rPr>
              <a:t>che ci sta continuamente aperto davanti.</a:t>
            </a:r>
          </a:p>
          <a:p>
            <a:pPr algn="ctr"/>
            <a:r>
              <a:rPr lang="it-IT" sz="2400" dirty="0">
                <a:latin typeface="Brush Script MT" pitchFamily="66" charset="0"/>
              </a:rPr>
              <a:t>Ma non si può leggerlo se prima non si impara </a:t>
            </a:r>
          </a:p>
          <a:p>
            <a:pPr algn="ctr"/>
            <a:r>
              <a:rPr lang="it-IT" sz="2400" dirty="0">
                <a:latin typeface="Brush Script MT" pitchFamily="66" charset="0"/>
              </a:rPr>
              <a:t>la lingua in cui è scritto, </a:t>
            </a:r>
          </a:p>
          <a:p>
            <a:pPr algn="ctr"/>
            <a:r>
              <a:rPr lang="it-IT" sz="2400" dirty="0">
                <a:latin typeface="Brush Script MT" pitchFamily="66" charset="0"/>
              </a:rPr>
              <a:t>e questa lingua è la  matematica</a:t>
            </a:r>
            <a:r>
              <a:rPr lang="it-IT" sz="2400" dirty="0" smtClean="0">
                <a:latin typeface="Brush Script MT" pitchFamily="66" charset="0"/>
              </a:rPr>
              <a:t>. </a:t>
            </a:r>
            <a:endParaRPr lang="it-IT" sz="2400" dirty="0">
              <a:latin typeface="Brush Script MT" pitchFamily="66" charset="0"/>
            </a:endParaRPr>
          </a:p>
          <a:p>
            <a:pPr algn="ctr"/>
            <a:r>
              <a:rPr lang="it-IT" sz="2400" b="1" dirty="0" smtClean="0">
                <a:latin typeface="Brush Script MT" pitchFamily="66" charset="0"/>
              </a:rPr>
              <a:t>				Galileo </a:t>
            </a:r>
            <a:r>
              <a:rPr lang="it-IT" sz="2400" b="1" dirty="0">
                <a:latin typeface="Brush Script MT" pitchFamily="66" charset="0"/>
              </a:rPr>
              <a:t>Galilei</a:t>
            </a:r>
          </a:p>
          <a:p>
            <a:endParaRPr lang="it-IT" sz="2400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uolasimo 0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2411760" cy="182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SCF19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3312368" cy="24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Immagine 7" descr="C:\Users\Rosalia\Pictures\Classe e venezia\DSCF2002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187624" y="3429000"/>
            <a:ext cx="252412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Immagine 8" descr="C:\Users\Rosalia\Pictures\Classe e venezia\DSCF2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284984"/>
            <a:ext cx="3049265" cy="228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683568" y="580526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</a:rPr>
              <a:t>Costruzione  di una sezione  dell’edificio scolastico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16016" y="58772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</a:rPr>
              <a:t>La corsa di orientamento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10" descr="DSCF2258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5556" t="11111"/>
          <a:stretch>
            <a:fillRect/>
          </a:stretch>
        </p:blipFill>
        <p:spPr bwMode="auto">
          <a:xfrm>
            <a:off x="1115616" y="764704"/>
            <a:ext cx="2438400" cy="1733550"/>
          </a:xfrm>
          <a:prstGeom prst="rect">
            <a:avLst/>
          </a:prstGeom>
          <a:noFill/>
        </p:spPr>
      </p:pic>
      <p:pic>
        <p:nvPicPr>
          <p:cNvPr id="4097" name="Immagine 11" descr="DSCF2259"/>
          <p:cNvPicPr>
            <a:picLocks noChangeAspect="1" noChangeArrowheads="1"/>
          </p:cNvPicPr>
          <p:nvPr/>
        </p:nvPicPr>
        <p:blipFill>
          <a:blip r:embed="rId3" cstate="print"/>
          <a:srcRect l="13336"/>
          <a:stretch>
            <a:fillRect/>
          </a:stretch>
        </p:blipFill>
        <p:spPr bwMode="auto">
          <a:xfrm>
            <a:off x="3923928" y="620688"/>
            <a:ext cx="2333625" cy="201930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979712" y="116632"/>
            <a:ext cx="48862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Dalle figure piane a quelle solide e viceversa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100" name="Immagine 13" descr="DSCF2311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l="31888" t="8002" r="27950" b="7568"/>
          <a:stretch>
            <a:fillRect/>
          </a:stretch>
        </p:blipFill>
        <p:spPr bwMode="auto">
          <a:xfrm>
            <a:off x="6228184" y="2708920"/>
            <a:ext cx="2038350" cy="3209925"/>
          </a:xfrm>
          <a:prstGeom prst="rect">
            <a:avLst/>
          </a:prstGeom>
          <a:noFill/>
        </p:spPr>
      </p:pic>
      <p:pic>
        <p:nvPicPr>
          <p:cNvPr id="1026" name="Picture 2" descr="C:\Users\Rosalia\Desktop\DVD\Fotografie-0126.jpg"/>
          <p:cNvPicPr>
            <a:picLocks noChangeAspect="1" noChangeArrowheads="1"/>
          </p:cNvPicPr>
          <p:nvPr/>
        </p:nvPicPr>
        <p:blipFill>
          <a:blip r:embed="rId5" cstate="print"/>
          <a:srcRect l="22595" t="34880" r="1806"/>
          <a:stretch>
            <a:fillRect/>
          </a:stretch>
        </p:blipFill>
        <p:spPr bwMode="auto">
          <a:xfrm>
            <a:off x="755577" y="2852936"/>
            <a:ext cx="4012590" cy="2592288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907704" y="5589240"/>
            <a:ext cx="16432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L’intersezione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516216" y="6021288"/>
            <a:ext cx="15567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La simmetria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Immagine 16" descr="Fotografie-0095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24484" r="32045" b="42439"/>
          <a:stretch>
            <a:fillRect/>
          </a:stretch>
        </p:blipFill>
        <p:spPr bwMode="auto">
          <a:xfrm>
            <a:off x="683567" y="692696"/>
            <a:ext cx="2185359" cy="2160240"/>
          </a:xfrm>
          <a:prstGeom prst="rect">
            <a:avLst/>
          </a:prstGeom>
          <a:noFill/>
        </p:spPr>
      </p:pic>
      <p:pic>
        <p:nvPicPr>
          <p:cNvPr id="22530" name="Immagine 17" descr="Fotografie-0100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31082" t="47044" r="27475" b="27629"/>
          <a:stretch>
            <a:fillRect/>
          </a:stretch>
        </p:blipFill>
        <p:spPr bwMode="auto">
          <a:xfrm>
            <a:off x="3635896" y="476672"/>
            <a:ext cx="3315838" cy="1512168"/>
          </a:xfrm>
          <a:prstGeom prst="rect">
            <a:avLst/>
          </a:prstGeom>
          <a:noFill/>
        </p:spPr>
      </p:pic>
      <p:pic>
        <p:nvPicPr>
          <p:cNvPr id="22529" name="Immagine 18" descr="Fotografie-0106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l="28189" t="7198" r="19632" b="8836"/>
          <a:stretch>
            <a:fillRect/>
          </a:stretch>
        </p:blipFill>
        <p:spPr bwMode="auto">
          <a:xfrm>
            <a:off x="5652120" y="2852936"/>
            <a:ext cx="3096344" cy="3746718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3568" y="2863389"/>
            <a:ext cx="4499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Composizione di figure piane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42950" indent="-742950"/>
            <a:r>
              <a:rPr lang="it-IT" dirty="0" smtClean="0">
                <a:solidFill>
                  <a:srgbClr val="FF0000"/>
                </a:solidFill>
              </a:rPr>
              <a:t>I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due libri</a:t>
            </a:r>
            <a:b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39552" y="980728"/>
            <a:ext cx="82089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400" dirty="0" smtClean="0"/>
              <a:t>La leggenda di Lupo Ubaldo rivista dalle classi terza A e B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 smtClean="0"/>
              <a:t>Lupo Ubaldo: l’avventura continua</a:t>
            </a:r>
          </a:p>
          <a:p>
            <a:pPr marL="342900" indent="-342900"/>
            <a:endParaRPr lang="it-IT" sz="2400" dirty="0" smtClean="0"/>
          </a:p>
          <a:p>
            <a:pPr marL="342900" indent="-342900"/>
            <a:r>
              <a:rPr lang="it-IT" sz="2400" dirty="0" smtClean="0"/>
              <a:t>Ciascun capitolo del libro contiene:</a:t>
            </a:r>
          </a:p>
          <a:p>
            <a:pPr lvl="0">
              <a:buFont typeface="Wingdings" pitchFamily="2" charset="2"/>
              <a:buChar char="Ø"/>
            </a:pPr>
            <a:r>
              <a:rPr lang="it-IT" sz="2400" dirty="0" smtClean="0"/>
              <a:t>il testo scritto con il programma Word</a:t>
            </a:r>
          </a:p>
          <a:p>
            <a:pPr marL="180975" lvl="0" indent="-180975">
              <a:buFont typeface="Wingdings" pitchFamily="2" charset="2"/>
              <a:buChar char="Ø"/>
            </a:pPr>
            <a:r>
              <a:rPr lang="it-IT" sz="2400" dirty="0" smtClean="0"/>
              <a:t>disegni realizzati con diverse tecniche pittoriche e utilizzando il programma di grafica </a:t>
            </a:r>
            <a:r>
              <a:rPr lang="it-IT" sz="2400" dirty="0" err="1" smtClean="0"/>
              <a:t>Paint</a:t>
            </a:r>
            <a:r>
              <a:rPr lang="it-IT" sz="2400" dirty="0" smtClean="0"/>
              <a:t>;</a:t>
            </a:r>
          </a:p>
          <a:p>
            <a:pPr marL="180975" lvl="0" indent="-180975">
              <a:buFont typeface="Wingdings" pitchFamily="2" charset="2"/>
              <a:buChar char="Ø"/>
            </a:pPr>
            <a:r>
              <a:rPr lang="it-IT" sz="2400" dirty="0" smtClean="0"/>
              <a:t>argomenti riguardanti: le misure, la geometria e la storia della matematica </a:t>
            </a:r>
            <a:r>
              <a:rPr lang="it-IT" sz="2400" smtClean="0"/>
              <a:t>le frazioni.</a:t>
            </a:r>
            <a:endParaRPr lang="it-IT" sz="2400" dirty="0" smtClean="0"/>
          </a:p>
          <a:p>
            <a:pPr marL="180975" lvl="0" indent="-180975">
              <a:buFont typeface="Wingdings" pitchFamily="2" charset="2"/>
              <a:buChar char="Ø"/>
            </a:pPr>
            <a:r>
              <a:rPr lang="it-IT" sz="2400" dirty="0" smtClean="0"/>
              <a:t>Riflessione </a:t>
            </a:r>
            <a:r>
              <a:rPr lang="it-IT" sz="2400" dirty="0" err="1" smtClean="0"/>
              <a:t>metacognitiva</a:t>
            </a:r>
            <a:endParaRPr lang="it-IT" sz="2400" dirty="0" smtClean="0"/>
          </a:p>
          <a:p>
            <a:pPr marL="342900" indent="-342900"/>
            <a:endParaRPr lang="it-IT" dirty="0" smtClean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Immagine 121"/>
          <p:cNvPicPr>
            <a:picLocks noChangeAspect="1" noChangeArrowheads="1"/>
          </p:cNvPicPr>
          <p:nvPr/>
        </p:nvPicPr>
        <p:blipFill>
          <a:blip r:embed="rId2" cstate="print"/>
          <a:srcRect r="73314" b="78380"/>
          <a:stretch>
            <a:fillRect/>
          </a:stretch>
        </p:blipFill>
        <p:spPr bwMode="auto">
          <a:xfrm>
            <a:off x="395536" y="1484784"/>
            <a:ext cx="2232248" cy="184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Immagine 104" descr="IMG_0014"/>
          <p:cNvPicPr>
            <a:picLocks noChangeAspect="1" noChangeArrowheads="1"/>
          </p:cNvPicPr>
          <p:nvPr/>
        </p:nvPicPr>
        <p:blipFill>
          <a:blip r:embed="rId3" cstate="print"/>
          <a:srcRect l="8772" t="7286" r="4755" b="10924"/>
          <a:stretch>
            <a:fillRect/>
          </a:stretch>
        </p:blipFill>
        <p:spPr bwMode="auto">
          <a:xfrm>
            <a:off x="6300193" y="2924944"/>
            <a:ext cx="19931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67544" y="4766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1.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b="1" dirty="0" smtClean="0">
                <a:solidFill>
                  <a:srgbClr val="00B050"/>
                </a:solidFill>
              </a:rPr>
              <a:t>Lettura del capitolo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75856" y="242088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4.Rappresentazione grafica 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491880" y="55172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5. Attività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948264" y="25649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6. Scheda 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516216" y="551723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7. Riflessione </a:t>
            </a:r>
            <a:r>
              <a:rPr lang="it-IT" b="1" dirty="0" err="1" smtClean="0">
                <a:solidFill>
                  <a:srgbClr val="00B050"/>
                </a:solidFill>
              </a:rPr>
              <a:t>metacognitiva</a:t>
            </a:r>
            <a:endParaRPr lang="it-IT" b="1" dirty="0">
              <a:solidFill>
                <a:srgbClr val="00B050"/>
              </a:solidFill>
            </a:endParaRPr>
          </a:p>
        </p:txBody>
      </p:sp>
      <p:pic>
        <p:nvPicPr>
          <p:cNvPr id="2052" name="Immagine 110" descr="IMG_0004"/>
          <p:cNvPicPr>
            <a:picLocks noChangeAspect="1" noChangeArrowheads="1"/>
          </p:cNvPicPr>
          <p:nvPr/>
        </p:nvPicPr>
        <p:blipFill>
          <a:blip r:embed="rId4" cstate="print"/>
          <a:srcRect b="12875"/>
          <a:stretch>
            <a:fillRect/>
          </a:stretch>
        </p:blipFill>
        <p:spPr bwMode="auto">
          <a:xfrm>
            <a:off x="6444208" y="188640"/>
            <a:ext cx="2016224" cy="241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Immagine 10" descr="C:\Users\Rosalia\Pictures\Foto cell\Fotografie-0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068960"/>
            <a:ext cx="1853117" cy="22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20" descr="C:\Users\Rosalia\Pictures\Classe  CNIS\SAM_0395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467544" y="4005064"/>
            <a:ext cx="2411760" cy="159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683568" y="55892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b="1" dirty="0" smtClean="0">
                <a:solidFill>
                  <a:srgbClr val="00B050"/>
                </a:solidFill>
              </a:rPr>
              <a:t>3. Discussione</a:t>
            </a:r>
            <a:endParaRPr lang="it-IT" b="1" dirty="0">
              <a:solidFill>
                <a:srgbClr val="00B050"/>
              </a:solidFill>
            </a:endParaRPr>
          </a:p>
        </p:txBody>
      </p:sp>
      <p:pic>
        <p:nvPicPr>
          <p:cNvPr id="2054" name="Immagine 154" descr="IMG_0004"/>
          <p:cNvPicPr>
            <a:picLocks noChangeAspect="1" noChangeArrowheads="1"/>
          </p:cNvPicPr>
          <p:nvPr/>
        </p:nvPicPr>
        <p:blipFill>
          <a:blip r:embed="rId7" cstate="print">
            <a:lum contrast="-20000"/>
          </a:blip>
          <a:srcRect/>
          <a:stretch>
            <a:fillRect/>
          </a:stretch>
        </p:blipFill>
        <p:spPr bwMode="auto">
          <a:xfrm>
            <a:off x="3275856" y="620688"/>
            <a:ext cx="2516014" cy="181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467544" y="34290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2.Drammatizzazione</a:t>
            </a:r>
            <a:endParaRPr lang="it-IT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1680" y="116632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La fiaba</a:t>
            </a:r>
            <a:endParaRPr lang="it-IT" sz="2400" b="1" dirty="0">
              <a:solidFill>
                <a:srgbClr val="00B05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1560" y="476672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Lupo Ubaldo entra a </a:t>
            </a:r>
            <a:r>
              <a:rPr lang="it-IT" dirty="0" err="1" smtClean="0"/>
              <a:t>Malcesine</a:t>
            </a:r>
            <a:r>
              <a:rPr lang="it-IT" dirty="0" smtClean="0"/>
              <a:t> per cercare del cibo.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Per entrare occorre sapere la parola magica o pagare con 1 moneta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Riesce ad entrare nel paese. Vede e rincorre Stella Bianca e Melograno Rosso, due bambini che stavano andando a casa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Cattura alcuni animali e li mette nel sacco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Rimane incastrato nel vicolo </a:t>
            </a:r>
            <a:r>
              <a:rPr lang="it-IT" dirty="0" err="1" smtClean="0"/>
              <a:t>Picalof</a:t>
            </a: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Promette al cacciatore di non tornare più </a:t>
            </a:r>
            <a:r>
              <a:rPr lang="it-IT" dirty="0" err="1" smtClean="0"/>
              <a:t>Malcesine</a:t>
            </a: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Ritorna dagli amici che volevano sbranarlo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Fugge e si ritrova in collina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Incontra Mate, </a:t>
            </a:r>
            <a:r>
              <a:rPr lang="it-IT" dirty="0" err="1" smtClean="0"/>
              <a:t>Geo</a:t>
            </a:r>
            <a:r>
              <a:rPr lang="it-IT" dirty="0" smtClean="0"/>
              <a:t>  e Crono che lo aiutano ad ambientarsi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Crono va via e lascia dei semi magici che portano Lupo Ubaldo nell’affascinante mondo della matematica e geografia dove incontra i G</a:t>
            </a:r>
            <a:r>
              <a:rPr lang="it-IT" i="1" dirty="0" smtClean="0"/>
              <a:t>randi </a:t>
            </a:r>
            <a:r>
              <a:rPr lang="it-IT" dirty="0" smtClean="0"/>
              <a:t>della matematica</a:t>
            </a:r>
            <a:endParaRPr lang="it-IT" dirty="0"/>
          </a:p>
        </p:txBody>
      </p:sp>
      <p:pic>
        <p:nvPicPr>
          <p:cNvPr id="4098" name="Immagin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4509120"/>
            <a:ext cx="1259632" cy="178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7812360" y="638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Talete</a:t>
            </a:r>
            <a:endParaRPr lang="it-IT" dirty="0"/>
          </a:p>
        </p:txBody>
      </p:sp>
      <p:pic>
        <p:nvPicPr>
          <p:cNvPr id="4102" name="Immagin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49080"/>
            <a:ext cx="1197926" cy="158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179512" y="58772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Eratostene</a:t>
            </a:r>
            <a:endParaRPr lang="it-IT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581128"/>
            <a:ext cx="1560096" cy="156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3419872" y="566124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Galileo Galilei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835696" y="62373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Pitagora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004048" y="609329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Fibonacci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300192" y="5733256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Leonardo da Vinci</a:t>
            </a:r>
            <a:endParaRPr lang="it-IT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/>
          <a:srcRect l="20432" t="11691" r="21190" b="14269"/>
          <a:stretch>
            <a:fillRect/>
          </a:stretch>
        </p:blipFill>
        <p:spPr bwMode="auto">
          <a:xfrm>
            <a:off x="3347864" y="4221088"/>
            <a:ext cx="144016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581128"/>
            <a:ext cx="11521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221088"/>
            <a:ext cx="1115616" cy="141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picalof 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1556792"/>
            <a:ext cx="898525" cy="154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 descr="foto 2011 16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1988840"/>
            <a:ext cx="1418590" cy="105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19672" y="18864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Storia della matematica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3075" name="Immagine 75"/>
          <p:cNvPicPr>
            <a:picLocks noChangeAspect="1" noChangeArrowheads="1"/>
          </p:cNvPicPr>
          <p:nvPr/>
        </p:nvPicPr>
        <p:blipFill>
          <a:blip r:embed="rId2" cstate="print"/>
          <a:srcRect b="44963"/>
          <a:stretch>
            <a:fillRect/>
          </a:stretch>
        </p:blipFill>
        <p:spPr bwMode="auto">
          <a:xfrm>
            <a:off x="179512" y="1124744"/>
            <a:ext cx="3535363" cy="8640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076" name="Immagine 18" descr="DSCF1080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851920" y="692696"/>
            <a:ext cx="2033588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Immagine 23" descr="mondo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76672"/>
            <a:ext cx="26479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Immagine 83" descr="Fotografie-00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276872"/>
            <a:ext cx="192135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Immagine 1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2348880"/>
            <a:ext cx="3494088" cy="7096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082" name="Immagine 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140968"/>
            <a:ext cx="1392238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Immagin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3068960"/>
            <a:ext cx="1241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Immagine 334" descr="SAM_13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3717032"/>
            <a:ext cx="1652538" cy="202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Immagine 6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2276872"/>
            <a:ext cx="1377950" cy="1692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087" name="Immagine 8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5445224"/>
            <a:ext cx="155575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2915816" y="4293096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FF0000"/>
                </a:solidFill>
              </a:rPr>
              <a:t>Prefissi di origine greca nei numeri:</a:t>
            </a:r>
          </a:p>
          <a:p>
            <a:r>
              <a:rPr lang="it-IT" sz="1400" b="1" dirty="0" smtClean="0">
                <a:solidFill>
                  <a:srgbClr val="FF0000"/>
                </a:solidFill>
              </a:rPr>
              <a:t>deca, etto e chilo.</a:t>
            </a:r>
            <a:endParaRPr lang="it-IT" sz="1400" b="1" dirty="0">
              <a:solidFill>
                <a:srgbClr val="FF0000"/>
              </a:solidFill>
            </a:endParaRPr>
          </a:p>
        </p:txBody>
      </p:sp>
      <p:pic>
        <p:nvPicPr>
          <p:cNvPr id="3088" name="Immagine 13" descr="C:\Users\Rosalia\Documents\ultimo\PATRIOT\Nuova cartella (2)\2011-12\D'Amore\Libro da pubblicare\foto 2^ libro\SAM_105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28184" y="4365104"/>
            <a:ext cx="1907704" cy="226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67544" y="476672"/>
            <a:ext cx="424847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Nell’affrontare le frazioni i bambini hanno seguito il seguente percorso.</a:t>
            </a:r>
          </a:p>
          <a:p>
            <a:r>
              <a:rPr lang="it-IT" sz="1600" dirty="0" smtClean="0"/>
              <a:t> 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Intervista – brainstorming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Il breve test iniziale riportato a destra.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Scheda su che cosa conviene frazionare e cosa non conviene frazionare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Fare esperienze concrete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Con i pezzi di Lego hanno costruito un’unità frazionaria e poi un intero. -        Storia (Egizi).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Frazionare le unità di misura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Frazionare cose inusuali (cartelli stradali </a:t>
            </a:r>
            <a:r>
              <a:rPr lang="it-IT" sz="1600" dirty="0" err="1" smtClean="0"/>
              <a:t>ecc…</a:t>
            </a:r>
            <a:r>
              <a:rPr lang="it-IT" sz="1600" dirty="0" smtClean="0"/>
              <a:t>)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Frazionare torte, focacce ecc.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Frazionare una manciata di riso, di pasta o di caffè.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Frazione decimale – numero decimale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Frazione come rapporto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Frazione come percentuale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Alla fine del lavoro i bambini hanno descritto il nuovo ‘modello mentale’ sulle frazioni.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076056" y="260648"/>
            <a:ext cx="388843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 smtClean="0"/>
              <a:t>Alunno</a:t>
            </a:r>
            <a:r>
              <a:rPr lang="it-IT" sz="1400" dirty="0" err="1" smtClean="0"/>
              <a:t>……………………………………………………………………………………………………………………………</a:t>
            </a:r>
            <a:r>
              <a:rPr lang="it-IT" sz="1400" dirty="0" smtClean="0"/>
              <a:t>..  </a:t>
            </a:r>
          </a:p>
          <a:p>
            <a:r>
              <a:rPr lang="it-IT" sz="1400" dirty="0" smtClean="0"/>
              <a:t>1. Pensa alla parola </a:t>
            </a:r>
            <a:r>
              <a:rPr lang="it-IT" sz="1400" i="1" dirty="0" smtClean="0"/>
              <a:t>frazione</a:t>
            </a:r>
            <a:r>
              <a:rPr lang="it-IT" sz="1400" dirty="0" smtClean="0"/>
              <a:t> : prova a fare un disegno, traendolo da quello che ti è venuto in mente.</a:t>
            </a:r>
          </a:p>
          <a:p>
            <a:r>
              <a:rPr lang="it-IT" sz="1400" dirty="0" smtClean="0"/>
              <a:t> </a:t>
            </a:r>
          </a:p>
          <a:p>
            <a:r>
              <a:rPr lang="it-IT" sz="1400" dirty="0" smtClean="0"/>
              <a:t>2. Che cosa vuol dire, secondo te, frazionare?</a:t>
            </a:r>
          </a:p>
          <a:p>
            <a:r>
              <a:rPr lang="it-IT" sz="1400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r>
              <a:rPr lang="it-IT" sz="1400" dirty="0" err="1" smtClean="0"/>
              <a:t>…………………………………………………………………………………………………………………………</a:t>
            </a:r>
            <a:r>
              <a:rPr lang="it-IT" sz="1400" dirty="0" smtClean="0"/>
              <a:t>.................................................</a:t>
            </a:r>
          </a:p>
          <a:p>
            <a:r>
              <a:rPr lang="it-IT" sz="1400" dirty="0" smtClean="0"/>
              <a:t>3.Che cos’è, secondo te,  una frazione?</a:t>
            </a:r>
          </a:p>
          <a:p>
            <a:r>
              <a:rPr lang="it-IT" sz="1400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r>
              <a:rPr lang="it-IT" sz="1400" dirty="0" err="1" smtClean="0"/>
              <a:t>………………………………………………………………………………………………………………………………</a:t>
            </a:r>
            <a:r>
              <a:rPr lang="it-IT" sz="1400" dirty="0" smtClean="0"/>
              <a:t>............................................</a:t>
            </a:r>
          </a:p>
          <a:p>
            <a:r>
              <a:rPr lang="it-IT" sz="1400" dirty="0" smtClean="0"/>
              <a:t>4. Come si scrive una frazione? Fai un esempio.</a:t>
            </a:r>
          </a:p>
          <a:p>
            <a:r>
              <a:rPr lang="it-IT" sz="1400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r>
              <a:rPr lang="it-IT" sz="1400" dirty="0" err="1" smtClean="0"/>
              <a:t>…………………………………………………………………………………………………………………………………………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71600" y="18864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Le frazioni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157" descr="IMG_0011"/>
          <p:cNvPicPr>
            <a:picLocks noChangeAspect="1" noChangeArrowheads="1"/>
          </p:cNvPicPr>
          <p:nvPr/>
        </p:nvPicPr>
        <p:blipFill>
          <a:blip r:embed="rId2" cstate="print"/>
          <a:srcRect l="7344" t="8429" b="5032"/>
          <a:stretch>
            <a:fillRect/>
          </a:stretch>
        </p:blipFill>
        <p:spPr bwMode="auto">
          <a:xfrm>
            <a:off x="0" y="116632"/>
            <a:ext cx="435292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Immagine 24" descr="IMG_0012"/>
          <p:cNvPicPr>
            <a:picLocks noChangeAspect="1" noChangeArrowheads="1"/>
          </p:cNvPicPr>
          <p:nvPr/>
        </p:nvPicPr>
        <p:blipFill>
          <a:blip r:embed="rId3" cstate="print"/>
          <a:srcRect l="4234" r="9831" b="7533"/>
          <a:stretch>
            <a:fillRect/>
          </a:stretch>
        </p:blipFill>
        <p:spPr bwMode="auto">
          <a:xfrm>
            <a:off x="4355976" y="188640"/>
            <a:ext cx="46259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Immagine 14" descr="C:\Users\Rosalia\Documents\ultimo\PATRIOT\Nuova cartella (2)\2011-12\D'Amore\Libro da pubblicare\foto 2^ libro\SAM_1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852936"/>
            <a:ext cx="3476510" cy="254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magine 307" descr="IMG_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1613480" cy="222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267744" y="47526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La casa di Lupo Ubaldo</a:t>
            </a:r>
            <a:endParaRPr lang="it-IT" sz="3200" b="1" dirty="0"/>
          </a:p>
        </p:txBody>
      </p:sp>
      <p:pic>
        <p:nvPicPr>
          <p:cNvPr id="28675" name="Immagine 308" descr="IMG_0015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7408"/>
          <a:stretch>
            <a:fillRect/>
          </a:stretch>
        </p:blipFill>
        <p:spPr bwMode="auto">
          <a:xfrm>
            <a:off x="2339752" y="1196752"/>
            <a:ext cx="2880320" cy="226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Immagine 1" descr="C:\Users\Rosalia\Pictures\Classe C.S.P\foto casa 1\SAM_1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620688"/>
            <a:ext cx="297162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Immagine 310" descr="SAM_13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789040"/>
            <a:ext cx="541813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Rosalia\Desktop\DVD\DSCF1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662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692696"/>
          </a:xfrm>
        </p:spPr>
        <p:txBody>
          <a:bodyPr>
            <a:noAutofit/>
          </a:bodyPr>
          <a:lstStyle/>
          <a:p>
            <a:pPr lvl="0" fontAlgn="base">
              <a:spcAft>
                <a:spcPts val="1000"/>
              </a:spcAft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arlow Solid Italic" pitchFamily="82" charset="0"/>
                <a:cs typeface="Arial" pitchFamily="34" charset="0"/>
              </a:rPr>
              <a:t>Lupo Ubaldo, Mate e </a:t>
            </a:r>
            <a:r>
              <a:rPr kumimoji="0" lang="it-IT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Harlow Solid Italic" pitchFamily="82" charset="0"/>
                <a:cs typeface="Arial" pitchFamily="34" charset="0"/>
              </a:rPr>
              <a:t>Geo</a:t>
            </a:r>
            <a:r>
              <a:rPr lang="it-IT" sz="2400" b="1" dirty="0" smtClean="0">
                <a:solidFill>
                  <a:srgbClr val="FF0000"/>
                </a:solidFill>
                <a:latin typeface="Harlow Solid Italic" pitchFamily="82" charset="0"/>
                <a:cs typeface="Arial" pitchFamily="34" charset="0"/>
              </a:rPr>
              <a:t>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arlow Solid Italic" pitchFamily="82" charset="0"/>
                <a:cs typeface="Arial" pitchFamily="34" charset="0"/>
              </a:rPr>
              <a:t>nell’affascinante mondo della  matematica</a:t>
            </a:r>
            <a:b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arlow Solid Italic" pitchFamily="82" charset="0"/>
                <a:cs typeface="Arial" pitchFamily="34" charset="0"/>
              </a:rPr>
            </a:b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2339752" y="1340768"/>
            <a:ext cx="3898900" cy="1512168"/>
          </a:xfrm>
          <a:prstGeom prst="wedgeEllipseCallout">
            <a:avLst>
              <a:gd name="adj1" fmla="val 7156"/>
              <a:gd name="adj2" fmla="val 8316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itchFamily="66" charset="0"/>
                <a:cs typeface="Arial" pitchFamily="34" charset="0"/>
              </a:rPr>
              <a:t>Vieni con noi  e scoprirai che…… argomenti noiosi diventano  simpatici.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magine 8" descr="Lupo Ubaldo colorato"/>
          <p:cNvPicPr/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995936" y="3645024"/>
            <a:ext cx="1639570" cy="1923415"/>
          </a:xfrm>
          <a:prstGeom prst="rect">
            <a:avLst/>
          </a:prstGeom>
          <a:gradFill rotWithShape="1">
            <a:gsLst>
              <a:gs pos="0">
                <a:srgbClr val="FFFF00">
                  <a:alpha val="62999"/>
                </a:srgbClr>
              </a:gs>
              <a:gs pos="100000">
                <a:srgbClr val="FFC000">
                  <a:alpha val="25000"/>
                </a:srgbClr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11" name="Immagine 10" descr="C:\Users\Rosalia\Documents\ultimo\PATRIOT\Nuova cartella (2)\2010-11\Alunni\Lupo Ubaldo 2\Lavori x bambini\Secondo capitolo\Mate colorat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56992"/>
            <a:ext cx="1513205" cy="2475230"/>
          </a:xfrm>
          <a:prstGeom prst="rect">
            <a:avLst/>
          </a:prstGeom>
          <a:solidFill>
            <a:srgbClr val="E46C0A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Immagine 11" descr="C:\Users\Rosalia\Documents\ultimo\PATRIOT\Nuova cartella (2)\2010-11\Alunni\Lupo Ubaldo 2\Lavori x bambini\Secondo capitolo\Geo colorat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556792"/>
            <a:ext cx="1119505" cy="247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Rosalia\Documents\ultimo\PATRIOT\Nuova cartella (2)\2011-12\D'Amore\Libro per Casa Edice\Immagine.jpg"/>
          <p:cNvPicPr>
            <a:picLocks noChangeAspect="1" noChangeArrowheads="1"/>
          </p:cNvPicPr>
          <p:nvPr/>
        </p:nvPicPr>
        <p:blipFill>
          <a:blip r:embed="rId6" cstate="print"/>
          <a:srcRect r="40028" b="39302"/>
          <a:stretch>
            <a:fillRect/>
          </a:stretch>
        </p:blipFill>
        <p:spPr bwMode="auto">
          <a:xfrm>
            <a:off x="539552" y="1340768"/>
            <a:ext cx="1469393" cy="15121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4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4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4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9703" name="Immagine 15" descr="SAM_0223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755576" y="4941168"/>
            <a:ext cx="1770793" cy="1341115"/>
          </a:xfrm>
          <a:prstGeom prst="rect">
            <a:avLst/>
          </a:prstGeom>
          <a:noFill/>
        </p:spPr>
      </p:pic>
      <p:pic>
        <p:nvPicPr>
          <p:cNvPr id="29702" name="Immagine 14" descr="SAM_0225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2627784" y="4941168"/>
            <a:ext cx="3159049" cy="1317391"/>
          </a:xfrm>
          <a:prstGeom prst="rect">
            <a:avLst/>
          </a:prstGeom>
          <a:noFill/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143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6" name="Immagine 312" descr="IMG_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6160" y="2276872"/>
            <a:ext cx="1911453" cy="263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Immagine 311" descr="IMG_0006"/>
          <p:cNvPicPr>
            <a:picLocks noChangeAspect="1" noChangeArrowheads="1"/>
          </p:cNvPicPr>
          <p:nvPr/>
        </p:nvPicPr>
        <p:blipFill>
          <a:blip r:embed="rId5" cstate="print"/>
          <a:srcRect b="27428"/>
          <a:stretch>
            <a:fillRect/>
          </a:stretch>
        </p:blipFill>
        <p:spPr bwMode="auto">
          <a:xfrm>
            <a:off x="4644008" y="404664"/>
            <a:ext cx="228099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C:\Users\Rosalia\Documents\ultimo\PATRIOT\Nuova cartella (2)\2010-11\Alunni\Lupo Ubaldo 2\Lavori x bambini\Secondo capitolo\Mate colorat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1916832"/>
            <a:ext cx="1513205" cy="2475230"/>
          </a:xfrm>
          <a:prstGeom prst="rect">
            <a:avLst/>
          </a:prstGeom>
          <a:solidFill>
            <a:srgbClr val="E46C0A"/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Immagine 13" descr="C:\Users\Rosalia\Documents\ultimo\PATRIOT\Nuova cartella (2)\2010-11\Alunni\Lupo Ubaldo 2\Lavori x bambini\Secondo capitolo\Geo colorato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1916832"/>
            <a:ext cx="1119505" cy="247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6084168" y="52292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</a:rPr>
              <a:t>Schede del secondo libro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539552" y="260648"/>
            <a:ext cx="3920232" cy="1224137"/>
          </a:xfrm>
          <a:prstGeom prst="wedgeEllipseCallout">
            <a:avLst>
              <a:gd name="adj1" fmla="val 352"/>
              <a:gd name="adj2" fmla="val 11057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Alessandro, ecco come gli </a:t>
            </a: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antichi romani</a:t>
            </a: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utilizzavano le figure geometriche piane per realizzare piastrelle  con le quali pavimentavano le loro case.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Prendendo ad esempio queste immagini,  disegna  qualche piastrella per i pavimenti della casa di Lupo Ubaldo.</a:t>
            </a:r>
            <a:endParaRPr kumimoji="0" 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192405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1115616" y="332656"/>
            <a:ext cx="2662237" cy="754063"/>
          </a:xfrm>
          <a:prstGeom prst="wedgeEllipseCallout">
            <a:avLst>
              <a:gd name="adj1" fmla="val -19735"/>
              <a:gd name="adj2" fmla="val 1127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Caro Orlando,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mi aiuteresti a risolvere questi problemi?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923928" y="404664"/>
            <a:ext cx="44644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/>
              <a:t>Problema 1</a:t>
            </a:r>
          </a:p>
          <a:p>
            <a:r>
              <a:rPr lang="it-IT" sz="1000" dirty="0" smtClean="0"/>
              <a:t> </a:t>
            </a:r>
          </a:p>
          <a:p>
            <a:r>
              <a:rPr lang="it-IT" sz="1000" dirty="0" smtClean="0"/>
              <a:t>Lupo Ubaldo deve comprare i semi per coltivare i suoi 20 spezzoni di terreno. Se per ognuno di essi occorrono kg 2,5 di semi, quanti ne deve comprare in tutto?</a:t>
            </a:r>
          </a:p>
          <a:p>
            <a:r>
              <a:rPr lang="it-IT" sz="1000" dirty="0" smtClean="0"/>
              <a:t> </a:t>
            </a:r>
          </a:p>
          <a:p>
            <a:pPr algn="ctr"/>
            <a:r>
              <a:rPr lang="it-IT" sz="1000" dirty="0" smtClean="0"/>
              <a:t>Problema 2</a:t>
            </a:r>
          </a:p>
          <a:p>
            <a:r>
              <a:rPr lang="it-IT" sz="1000" dirty="0" smtClean="0"/>
              <a:t>Lupo Ubaldo deve comprare alcuni semi per iniziare le sue coltivazioni.</a:t>
            </a:r>
          </a:p>
          <a:p>
            <a:r>
              <a:rPr lang="it-IT" sz="1000" dirty="0" smtClean="0"/>
              <a:t>Possiede un terreno di 2 ettari (ha), suddiviso in 20 spezzoni.</a:t>
            </a:r>
          </a:p>
          <a:p>
            <a:r>
              <a:rPr lang="it-IT" sz="1000" dirty="0" smtClean="0"/>
              <a:t>Quanto misurerà ogni spezzone di terreno in </a:t>
            </a:r>
            <a:r>
              <a:rPr lang="it-IT" sz="1000" dirty="0" err="1" smtClean="0"/>
              <a:t>m²</a:t>
            </a:r>
            <a:r>
              <a:rPr lang="it-IT" sz="1000" dirty="0" smtClean="0"/>
              <a:t>?</a:t>
            </a:r>
          </a:p>
          <a:p>
            <a:r>
              <a:rPr lang="it-IT" sz="1000" dirty="0" smtClean="0"/>
              <a:t>Decide di destinare 2/10 di ogni spezzone alla coltivazione di melanzane, 1/10 di zucchine, 2/10 di pomodori, 1/10 di fagiolini e la restante parte di grano. </a:t>
            </a:r>
          </a:p>
          <a:p>
            <a:r>
              <a:rPr lang="it-IT" sz="1000" dirty="0" smtClean="0"/>
              <a:t>Quanti </a:t>
            </a:r>
            <a:r>
              <a:rPr lang="it-IT" sz="1000" dirty="0" err="1" smtClean="0"/>
              <a:t>m²</a:t>
            </a:r>
            <a:r>
              <a:rPr lang="it-IT" sz="1000" dirty="0" smtClean="0"/>
              <a:t> misurerà lo spezzone di terreno coltivato a grano?</a:t>
            </a:r>
          </a:p>
          <a:p>
            <a:r>
              <a:rPr lang="it-IT" sz="1000" dirty="0" smtClean="0"/>
              <a:t> </a:t>
            </a:r>
          </a:p>
          <a:p>
            <a:pPr algn="ctr"/>
            <a:r>
              <a:rPr lang="it-IT" sz="1000" dirty="0" smtClean="0"/>
              <a:t>Problema 3</a:t>
            </a:r>
          </a:p>
          <a:p>
            <a:r>
              <a:rPr lang="it-IT" sz="1000" dirty="0" smtClean="0"/>
              <a:t>Lupo Ubaldo semina i semi che ha comprato. Dal raccolto ricava 2 Mg di melanzane, 500 kg di zucchine, 2,5 Mg di pomodori, 700 kg di fagiolini.</a:t>
            </a:r>
          </a:p>
          <a:p>
            <a:r>
              <a:rPr lang="it-IT" sz="1000" dirty="0" smtClean="0"/>
              <a:t>Per coltivare questi prodotti ha speso:</a:t>
            </a:r>
          </a:p>
          <a:p>
            <a:pPr lvl="0"/>
            <a:r>
              <a:rPr lang="it-IT" sz="1000" dirty="0" smtClean="0"/>
              <a:t>€ 200,00 per le melanzane</a:t>
            </a:r>
          </a:p>
          <a:p>
            <a:pPr lvl="0"/>
            <a:r>
              <a:rPr lang="it-IT" sz="1000" dirty="0" smtClean="0"/>
              <a:t>€ 100,00 per le zucchine</a:t>
            </a:r>
          </a:p>
          <a:p>
            <a:pPr lvl="0"/>
            <a:r>
              <a:rPr lang="it-IT" sz="1000" dirty="0" smtClean="0"/>
              <a:t>€ 250,00 per i pomodori</a:t>
            </a:r>
          </a:p>
          <a:p>
            <a:pPr lvl="0"/>
            <a:r>
              <a:rPr lang="it-IT" sz="1000" dirty="0" smtClean="0"/>
              <a:t>€ 400,00 per i pomodori</a:t>
            </a:r>
          </a:p>
          <a:p>
            <a:r>
              <a:rPr lang="it-IT" sz="1000" dirty="0" smtClean="0"/>
              <a:t>A quanto deve rivendere i prodotti se vuol guadagnare € 0,80 per ogni kg?</a:t>
            </a:r>
          </a:p>
          <a:p>
            <a:r>
              <a:rPr lang="it-IT" sz="1000" dirty="0" smtClean="0"/>
              <a:t> </a:t>
            </a:r>
          </a:p>
          <a:p>
            <a:pPr algn="ctr"/>
            <a:r>
              <a:rPr lang="it-IT" sz="1000" dirty="0" smtClean="0"/>
              <a:t>Problema 4</a:t>
            </a:r>
          </a:p>
          <a:p>
            <a:r>
              <a:rPr lang="it-IT" sz="1000" dirty="0" smtClean="0"/>
              <a:t>Lupo Ubaldo con l’aiuto di Mate e </a:t>
            </a:r>
            <a:r>
              <a:rPr lang="it-IT" sz="1000" dirty="0" err="1" smtClean="0"/>
              <a:t>Geo</a:t>
            </a:r>
            <a:r>
              <a:rPr lang="it-IT" sz="1000" dirty="0" smtClean="0"/>
              <a:t> raccoglie hg 7 000 di fagiolini. Per portarli al mercato li mette in cassette che ne contengono Kg 2,5. Quante cassette occorrono per sistemare i fagiolini?</a:t>
            </a:r>
          </a:p>
          <a:p>
            <a:r>
              <a:rPr lang="it-IT" sz="1000" dirty="0" smtClean="0"/>
              <a:t>Se ogni cassetta pesa g 120, quale sarà il peso lordo ciascuna di esse? E quello complessivo?</a:t>
            </a:r>
          </a:p>
          <a:p>
            <a:r>
              <a:rPr lang="it-IT" sz="1000" dirty="0" smtClean="0"/>
              <a:t>Lupo Ubaldo, Mate e </a:t>
            </a:r>
            <a:r>
              <a:rPr lang="it-IT" sz="1000" dirty="0" err="1" smtClean="0"/>
              <a:t>Geo</a:t>
            </a:r>
            <a:r>
              <a:rPr lang="it-IT" sz="1000" dirty="0" smtClean="0"/>
              <a:t> per vendere al mercato le cassette di fagiolini li sistemano su un carro che pesa 349,7 Kg.</a:t>
            </a:r>
          </a:p>
          <a:p>
            <a:r>
              <a:rPr lang="it-IT" sz="1000" dirty="0" smtClean="0"/>
              <a:t>Secondo te il carro può attraversare un ponte su cui possono passare solo veicoli con peso complessivo a 1 Mg?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5934670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Anche il temperamatite  può essere utilizzato per peso lordo, netto e tara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61048"/>
            <a:ext cx="26765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3688" y="332656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Peso, massa e gravità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980728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 smtClean="0"/>
              <a:t>Visione di filmati della Nasa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Utilizzo del software </a:t>
            </a:r>
            <a:r>
              <a:rPr lang="it-IT" dirty="0" err="1" smtClean="0"/>
              <a:t>Masses</a:t>
            </a:r>
            <a:r>
              <a:rPr lang="it-IT" dirty="0" smtClean="0"/>
              <a:t> end </a:t>
            </a:r>
            <a:r>
              <a:rPr lang="it-IT" dirty="0" err="1" smtClean="0"/>
              <a:t>Spring</a:t>
            </a:r>
            <a:endParaRPr lang="it-IT" dirty="0" smtClean="0"/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Le forze magnetica, elettrica e di gravità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Riflessioni e discussioni sulla differenza tra massa e peso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Lettura del libro </a:t>
            </a:r>
            <a:r>
              <a:rPr lang="it-IT" i="1" dirty="0" smtClean="0"/>
              <a:t>la gravità o perché tutto cade di</a:t>
            </a:r>
            <a:r>
              <a:rPr lang="it-IT" dirty="0" smtClean="0"/>
              <a:t> </a:t>
            </a:r>
            <a:r>
              <a:rPr lang="it-IT" dirty="0" err="1" smtClean="0"/>
              <a:t>Uzan</a:t>
            </a:r>
            <a:r>
              <a:rPr lang="it-IT" dirty="0" smtClean="0"/>
              <a:t> J. F.</a:t>
            </a:r>
          </a:p>
          <a:p>
            <a:pPr marL="342900" indent="-342900"/>
            <a:endParaRPr lang="it-IT" dirty="0"/>
          </a:p>
        </p:txBody>
      </p:sp>
      <p:pic>
        <p:nvPicPr>
          <p:cNvPr id="30721" name="Picture 1" descr="C:\Users\Rosalia\Pictures\Classe C.S.P\ultimissime\SAM_1351.JPG"/>
          <p:cNvPicPr>
            <a:picLocks noChangeAspect="1" noChangeArrowheads="1"/>
          </p:cNvPicPr>
          <p:nvPr/>
        </p:nvPicPr>
        <p:blipFill>
          <a:blip r:embed="rId2" cstate="print"/>
          <a:srcRect l="13777" r="3560" b="22124"/>
          <a:stretch>
            <a:fillRect/>
          </a:stretch>
        </p:blipFill>
        <p:spPr bwMode="auto">
          <a:xfrm>
            <a:off x="467545" y="2492896"/>
            <a:ext cx="1262478" cy="1800200"/>
          </a:xfrm>
          <a:prstGeom prst="rect">
            <a:avLst/>
          </a:prstGeom>
          <a:noFill/>
        </p:spPr>
      </p:pic>
      <p:pic>
        <p:nvPicPr>
          <p:cNvPr id="30723" name="Picture 3" descr="C:\Users\Rosalia\Pictures\Classe C.S.P\ultimissime\SAM_1359.JPG"/>
          <p:cNvPicPr>
            <a:picLocks noChangeAspect="1" noChangeArrowheads="1"/>
          </p:cNvPicPr>
          <p:nvPr/>
        </p:nvPicPr>
        <p:blipFill>
          <a:blip r:embed="rId3" cstate="print"/>
          <a:srcRect l="6072" t="41076" r="38271" b="17848"/>
          <a:stretch>
            <a:fillRect/>
          </a:stretch>
        </p:blipFill>
        <p:spPr bwMode="auto">
          <a:xfrm>
            <a:off x="3143841" y="2924944"/>
            <a:ext cx="1140127" cy="1368152"/>
          </a:xfrm>
          <a:prstGeom prst="rect">
            <a:avLst/>
          </a:prstGeom>
          <a:noFill/>
        </p:spPr>
      </p:pic>
      <p:pic>
        <p:nvPicPr>
          <p:cNvPr id="30725" name="Immagine 169" descr="IMG_0013"/>
          <p:cNvPicPr>
            <a:picLocks noChangeAspect="1" noChangeArrowheads="1"/>
          </p:cNvPicPr>
          <p:nvPr/>
        </p:nvPicPr>
        <p:blipFill>
          <a:blip r:embed="rId4" cstate="print"/>
          <a:srcRect b="27251"/>
          <a:stretch>
            <a:fillRect/>
          </a:stretch>
        </p:blipFill>
        <p:spPr bwMode="auto">
          <a:xfrm>
            <a:off x="5292080" y="2636912"/>
            <a:ext cx="329444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492896"/>
            <a:ext cx="11049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137" descr="IMG_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830561" cy="368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03848" y="116633"/>
            <a:ext cx="5688632" cy="6336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smtClean="0"/>
              <a:t>Riflessioni dei bambini  sul lavoro svolto</a:t>
            </a:r>
            <a:endParaRPr lang="it-IT" sz="1400" dirty="0" smtClean="0"/>
          </a:p>
          <a:p>
            <a:r>
              <a:rPr lang="it-IT" sz="1400" i="1" dirty="0" smtClean="0"/>
              <a:t> </a:t>
            </a:r>
            <a:endParaRPr lang="it-IT" sz="1400" dirty="0" smtClean="0"/>
          </a:p>
          <a:p>
            <a:r>
              <a:rPr lang="it-IT" sz="1400" b="1" dirty="0" smtClean="0"/>
              <a:t>Chicco:</a:t>
            </a:r>
            <a:r>
              <a:rPr lang="it-IT" sz="1400" dirty="0" smtClean="0"/>
              <a:t> </a:t>
            </a:r>
            <a:r>
              <a:rPr lang="it-IT" sz="1400" i="1" dirty="0" smtClean="0"/>
              <a:t>“Grazie Lupo Baldo per avermi insegnato a ragionare con la mente della matematica”.</a:t>
            </a:r>
            <a:endParaRPr lang="it-IT" sz="1400" dirty="0" smtClean="0"/>
          </a:p>
          <a:p>
            <a:r>
              <a:rPr lang="it-IT" sz="1400" b="1" dirty="0" smtClean="0"/>
              <a:t> Chiara, Martina Giulia C.</a:t>
            </a:r>
            <a:r>
              <a:rPr lang="it-IT" sz="1400" dirty="0" smtClean="0"/>
              <a:t>: </a:t>
            </a:r>
            <a:r>
              <a:rPr lang="it-IT" sz="1400" i="1" dirty="0" smtClean="0"/>
              <a:t>“Grazie Lupo Ubaldo di averci fatto imparare la matematica divertendoci”.</a:t>
            </a:r>
            <a:endParaRPr lang="it-IT" sz="1400" dirty="0" smtClean="0"/>
          </a:p>
          <a:p>
            <a:r>
              <a:rPr lang="it-IT" sz="1400" b="1" dirty="0" smtClean="0"/>
              <a:t> Alessandro: </a:t>
            </a:r>
            <a:r>
              <a:rPr lang="it-IT" sz="1400" dirty="0" smtClean="0"/>
              <a:t> </a:t>
            </a:r>
            <a:r>
              <a:rPr lang="it-IT" sz="1400" i="1" dirty="0" smtClean="0"/>
              <a:t>“Grazie Lupo Ubaldo. Ho imparato la matematica ancora più divertente – contemporaneamente ho imparato molto”.</a:t>
            </a:r>
            <a:r>
              <a:rPr lang="it-IT" sz="1400" dirty="0" smtClean="0"/>
              <a:t>  </a:t>
            </a:r>
          </a:p>
          <a:p>
            <a:r>
              <a:rPr lang="it-IT" sz="1400" b="1" dirty="0" smtClean="0"/>
              <a:t>Giada:</a:t>
            </a:r>
            <a:r>
              <a:rPr lang="it-IT" sz="1400" dirty="0" smtClean="0"/>
              <a:t> </a:t>
            </a:r>
            <a:r>
              <a:rPr lang="it-IT" sz="1400" i="1" dirty="0" smtClean="0"/>
              <a:t>“Questo progetto è stato molto divertente perché si sono svolti argomenti noiosi che sono diventati simpatici.</a:t>
            </a:r>
            <a:endParaRPr lang="it-IT" sz="1400" dirty="0" smtClean="0"/>
          </a:p>
          <a:p>
            <a:r>
              <a:rPr lang="it-IT" sz="1400" i="1" dirty="0" smtClean="0"/>
              <a:t>Se potessi l’anno prossimo lo rifarei perché è stato molto bello e divertente”.</a:t>
            </a:r>
            <a:endParaRPr lang="it-IT" sz="1400" dirty="0" smtClean="0"/>
          </a:p>
          <a:p>
            <a:r>
              <a:rPr lang="it-IT" sz="1400" dirty="0" smtClean="0"/>
              <a:t> </a:t>
            </a:r>
            <a:r>
              <a:rPr lang="it-IT" sz="1400" b="1" dirty="0" err="1" smtClean="0"/>
              <a:t>Cristian</a:t>
            </a:r>
            <a:r>
              <a:rPr lang="it-IT" sz="1400" b="1" dirty="0" smtClean="0"/>
              <a:t>:</a:t>
            </a:r>
            <a:r>
              <a:rPr lang="it-IT" sz="1400" dirty="0" smtClean="0"/>
              <a:t> </a:t>
            </a:r>
            <a:r>
              <a:rPr lang="it-IT" sz="1400" i="1" dirty="0" smtClean="0"/>
              <a:t>“Grazie Lupo Ubaldo che mi hai fatto capire che devo imparare molto la geometria e la matematica e il (kg), (l), (m) e per le tabelline e grazie per avermi fatto divertire”. </a:t>
            </a:r>
            <a:endParaRPr lang="it-IT" sz="1400" dirty="0" smtClean="0"/>
          </a:p>
          <a:p>
            <a:r>
              <a:rPr lang="it-IT" sz="1400" dirty="0" smtClean="0"/>
              <a:t> </a:t>
            </a:r>
            <a:r>
              <a:rPr lang="it-IT" sz="1400" b="1" dirty="0" smtClean="0"/>
              <a:t>Fabio e Valentina</a:t>
            </a:r>
            <a:r>
              <a:rPr lang="it-IT" sz="1400" dirty="0" smtClean="0"/>
              <a:t>: </a:t>
            </a:r>
            <a:r>
              <a:rPr lang="it-IT" sz="1400" i="1" dirty="0" smtClean="0"/>
              <a:t>“Grazie Lupo Ubaldo per avermi insegnato ad eseguire semplici operazioni con la virgola e a conoscere meglio l’euro”.</a:t>
            </a:r>
            <a:endParaRPr lang="it-IT" sz="1400" dirty="0" smtClean="0"/>
          </a:p>
          <a:p>
            <a:r>
              <a:rPr lang="it-IT" sz="1400" b="1" dirty="0" smtClean="0"/>
              <a:t>Federico</a:t>
            </a:r>
            <a:r>
              <a:rPr lang="it-IT" sz="1400" dirty="0" smtClean="0"/>
              <a:t>: </a:t>
            </a:r>
            <a:r>
              <a:rPr lang="it-IT" sz="1400" i="1" dirty="0" smtClean="0"/>
              <a:t>“Grazie Lupo Ubaldo per avermi fatto imparare che la matematica e la geometria sono dappertutto e farmi imparare le piacevoli operazioni con l’euro e con la virgola”.</a:t>
            </a:r>
            <a:endParaRPr lang="it-IT" sz="1400" dirty="0" smtClean="0"/>
          </a:p>
          <a:p>
            <a:r>
              <a:rPr lang="it-IT" sz="1400" i="1" dirty="0" smtClean="0"/>
              <a:t> </a:t>
            </a:r>
            <a:r>
              <a:rPr lang="it-IT" sz="1400" b="1" dirty="0" smtClean="0"/>
              <a:t>Orlando:</a:t>
            </a:r>
            <a:r>
              <a:rPr lang="it-IT" sz="1400" dirty="0" smtClean="0"/>
              <a:t> </a:t>
            </a:r>
            <a:r>
              <a:rPr lang="it-IT" sz="1400" i="1" dirty="0" smtClean="0"/>
              <a:t>“Grazie Lupo Ubaldo di avermi fatto scrivere come si deve”.</a:t>
            </a:r>
            <a:endParaRPr lang="it-IT" sz="1400" dirty="0" smtClean="0"/>
          </a:p>
          <a:p>
            <a:r>
              <a:rPr lang="it-IT" sz="1400" i="1" dirty="0" smtClean="0"/>
              <a:t> </a:t>
            </a:r>
            <a:r>
              <a:rPr lang="it-IT" sz="1400" b="1" dirty="0" err="1" smtClean="0"/>
              <a:t>Kerly</a:t>
            </a:r>
            <a:r>
              <a:rPr lang="it-IT" sz="1400" dirty="0" smtClean="0"/>
              <a:t>: </a:t>
            </a:r>
            <a:r>
              <a:rPr lang="it-IT" sz="1400" i="1" dirty="0" smtClean="0"/>
              <a:t>“Grazie Lupo Ubaldo ho imparato un nuovo linguaggio matematico più specifico”.</a:t>
            </a:r>
            <a:endParaRPr lang="it-IT" sz="1400" dirty="0" smtClean="0"/>
          </a:p>
          <a:p>
            <a:r>
              <a:rPr lang="it-IT" sz="1400" b="1" dirty="0" smtClean="0"/>
              <a:t>Federica</a:t>
            </a:r>
            <a:r>
              <a:rPr lang="it-IT" sz="1400" dirty="0" smtClean="0"/>
              <a:t>: </a:t>
            </a:r>
            <a:r>
              <a:rPr lang="it-IT" sz="1400" i="1" dirty="0" smtClean="0"/>
              <a:t>“Grazie Lupo Ubaldo per averci dimostrato che la matematica è divertentissima!!!”</a:t>
            </a:r>
            <a:endParaRPr lang="it-IT" sz="1400" dirty="0" smtClean="0"/>
          </a:p>
          <a:p>
            <a:r>
              <a:rPr lang="it-IT" sz="1400" i="1" dirty="0" smtClean="0"/>
              <a:t> </a:t>
            </a:r>
            <a:r>
              <a:rPr lang="it-IT" sz="1400" b="1" dirty="0" smtClean="0"/>
              <a:t>Matteo S., </a:t>
            </a:r>
            <a:r>
              <a:rPr lang="it-IT" sz="1400" b="1" dirty="0" err="1" smtClean="0"/>
              <a:t>Alexz</a:t>
            </a:r>
            <a:r>
              <a:rPr lang="it-IT" sz="1400" b="1" dirty="0" smtClean="0"/>
              <a:t> e Giulia D</a:t>
            </a:r>
            <a:r>
              <a:rPr lang="it-IT" sz="1400" dirty="0" smtClean="0"/>
              <a:t>.: </a:t>
            </a:r>
            <a:r>
              <a:rPr lang="it-IT" sz="1400" i="1" dirty="0" smtClean="0"/>
              <a:t>“Grazie Lupo Ubaldo per avermi insegnato la misura di capacità e i numeri dei Babilonesi e come scriverli”.</a:t>
            </a:r>
            <a:endParaRPr lang="it-IT" sz="1400" dirty="0" smtClean="0"/>
          </a:p>
          <a:p>
            <a:r>
              <a:rPr lang="it-IT" sz="1400" dirty="0" smtClean="0"/>
              <a:t> </a:t>
            </a:r>
            <a:r>
              <a:rPr lang="it-IT" sz="1400" b="1" dirty="0" smtClean="0"/>
              <a:t>Matteo D</a:t>
            </a:r>
            <a:r>
              <a:rPr lang="it-IT" sz="1400" dirty="0" smtClean="0"/>
              <a:t>.: </a:t>
            </a:r>
            <a:r>
              <a:rPr lang="it-IT" sz="1400" i="1" dirty="0" smtClean="0"/>
              <a:t>“Grazie Lupo Ubaldo che giocando ho capito nuove cose”.</a:t>
            </a:r>
            <a:endParaRPr lang="it-IT" sz="1400" dirty="0" smtClean="0"/>
          </a:p>
          <a:p>
            <a:r>
              <a:rPr lang="it-IT" sz="1400" i="1" dirty="0" smtClean="0"/>
              <a:t> </a:t>
            </a:r>
            <a:r>
              <a:rPr lang="it-IT" sz="1400" b="1" dirty="0" smtClean="0"/>
              <a:t>Matteo M. e Sofia</a:t>
            </a:r>
            <a:r>
              <a:rPr lang="it-IT" sz="1400" dirty="0" smtClean="0"/>
              <a:t>: </a:t>
            </a:r>
            <a:r>
              <a:rPr lang="it-IT" sz="1400" i="1" dirty="0" smtClean="0"/>
              <a:t>“Grazie Lupo Ubaldo. Mi hai fatto imparare il litro, kg e anche il peso”.</a:t>
            </a:r>
            <a:endParaRPr lang="it-IT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Immagine 306" descr="IMG_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692696"/>
            <a:ext cx="3636514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4" y="44624"/>
            <a:ext cx="432048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 smtClean="0"/>
              <a:t>Competenze raggiunte dai bambini alla fine dell’Unità di apprendimento</a:t>
            </a:r>
            <a:endParaRPr lang="it-IT" sz="1600" dirty="0" smtClean="0"/>
          </a:p>
          <a:p>
            <a:pPr>
              <a:buBlip>
                <a:blip r:embed="rId3"/>
              </a:buBlip>
            </a:pPr>
            <a:r>
              <a:rPr lang="it-IT" sz="1600" b="1" i="1" dirty="0" smtClean="0"/>
              <a:t> </a:t>
            </a:r>
            <a:r>
              <a:rPr lang="it-IT" sz="1600" dirty="0" smtClean="0"/>
              <a:t>Operare tra i numeri in modo consapevole, sia mentalmente, sia per iscritto, sia con strumenti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Comprendere e gestire il significato delle 4 operazioni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Utilizzare le misure in contesti diversi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Usare l’aritmetica per risolvere problemi della vita reale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Porsi e risolvere problemi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Impostare e comunicare strategie di soluzione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Esplorare, descrivere e rappresentare lo spazio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Usare la geometria per risolvere problemi reali, progettare e costruire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In contesti esterni ed interni alla matematica: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misurare grandezze e rappresentare le loro misure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Stimare misure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err="1" smtClean="0"/>
              <a:t>Riolvere</a:t>
            </a:r>
            <a:r>
              <a:rPr lang="it-IT" sz="1600" dirty="0" smtClean="0"/>
              <a:t> problemi partendo dai dati di misura.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In contesti diversi, individuare relazioni tra elementi e rappresentarle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In situazioni varie, relativa alla vita di tutti i giorni: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interpretare dati utilizzando metodi statistici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effettuare valutazioni di probabilità di eventi.</a:t>
            </a:r>
          </a:p>
          <a:p>
            <a:pPr marL="85725" lvl="0" indent="-85725">
              <a:buBlip>
                <a:blip r:embed="rId3"/>
              </a:buBlip>
            </a:pPr>
            <a:r>
              <a:rPr lang="it-IT" sz="1600" dirty="0" smtClean="0"/>
              <a:t>Conoscere il rapporto tra la matematica e le altre discipline</a:t>
            </a:r>
            <a:endParaRPr lang="it-IT" sz="1600" dirty="0"/>
          </a:p>
        </p:txBody>
      </p:sp>
      <p:pic>
        <p:nvPicPr>
          <p:cNvPr id="4" name="Immagine 354" descr="IMG_0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908720"/>
            <a:ext cx="340796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Rosalia\Pictures\MP Navigator\2011_09_29\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085774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Rettangolo 5"/>
          <p:cNvSpPr/>
          <p:nvPr/>
        </p:nvSpPr>
        <p:spPr>
          <a:xfrm>
            <a:off x="5580112" y="2708920"/>
            <a:ext cx="356388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F99C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Lupo Ubaldo e </a:t>
            </a:r>
          </a:p>
          <a:p>
            <a:pPr algn="ctr"/>
            <a:r>
              <a:rPr lang="it-IT" sz="5400" b="1" cap="none" spc="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1F99C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il Mago dei Numeri</a:t>
            </a:r>
            <a:endParaRPr lang="it-IT" sz="5400" b="1" cap="none" spc="0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1F99C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5589240"/>
            <a:ext cx="43559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1441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La 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4291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Matematica</a:t>
            </a:r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1441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1441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incontra il Teatro</a:t>
            </a:r>
            <a:endParaRPr lang="it-IT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C1441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gradFill>
            <a:gsLst>
              <a:gs pos="0">
                <a:srgbClr val="FAA8E5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+mn-cs"/>
              </a:rPr>
              <a:t>I bambini e le maestre delle quinta A e B di via Decorati dopo la recita </a:t>
            </a:r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 </a:t>
            </a:r>
            <a:r>
              <a:rPr lang="it-IT" sz="2000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Castel</a:t>
            </a:r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S. Pietro Terme con i Professori Bruno D’Amore e Martha Isabelle </a:t>
            </a:r>
            <a:r>
              <a:rPr lang="it-IT" sz="2000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Fandiño</a:t>
            </a:r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Pinilla</a:t>
            </a:r>
            <a:endParaRPr lang="it-IT" sz="20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0" name="Immagine 355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b="27245"/>
          <a:stretch>
            <a:fillRect/>
          </a:stretch>
        </p:blipFill>
        <p:spPr bwMode="auto">
          <a:xfrm>
            <a:off x="611560" y="0"/>
            <a:ext cx="7884368" cy="579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144000" cy="954088"/>
          </a:xfrm>
          <a:prstGeom prst="rect">
            <a:avLst/>
          </a:prstGeom>
          <a:gradFill>
            <a:gsLst>
              <a:gs pos="0">
                <a:srgbClr val="FAA8E5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+mn-cs"/>
              </a:rPr>
              <a:t>Un grazie ai genitori e ai nonni che hanno collaborato </a:t>
            </a:r>
            <a:r>
              <a:rPr lang="it-IT" sz="28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+mn-cs"/>
              </a:rPr>
              <a:t>attivamente alla </a:t>
            </a:r>
            <a:r>
              <a:rPr lang="it-IT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+mn-cs"/>
              </a:rPr>
              <a:t>sperimentazione didattica.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76456" cy="575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0" y="-27384"/>
            <a:ext cx="9142040" cy="542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683568" y="5661248"/>
            <a:ext cx="813690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100" dirty="0" smtClean="0">
              <a:solidFill>
                <a:srgbClr val="000000"/>
              </a:solidFill>
              <a:latin typeface="Comic Sans MS"/>
            </a:endParaRPr>
          </a:p>
          <a:p>
            <a:r>
              <a:rPr lang="it-IT" dirty="0" smtClean="0">
                <a:latin typeface="Comic Sans MS"/>
              </a:rPr>
              <a:t>I bambini della classe quinta A di via Decorati dopo la recita a Milano </a:t>
            </a:r>
            <a:endParaRPr lang="it-IT" dirty="0"/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asellaDiTesto 31"/>
          <p:cNvSpPr txBox="1"/>
          <p:nvPr/>
        </p:nvSpPr>
        <p:spPr>
          <a:xfrm>
            <a:off x="251520" y="404664"/>
            <a:ext cx="8569325" cy="6370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 dirty="0">
              <a:latin typeface="Comic Sans MS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Il progetto è stato realizzato </a:t>
            </a: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nell’Istituto Comprensivo F. D’Assisi, nel plesso  di scuola </a:t>
            </a:r>
            <a:r>
              <a:rPr lang="it-IT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Primaria di Via </a:t>
            </a: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Decorati dalle insegnanti </a:t>
            </a:r>
            <a:r>
              <a:rPr lang="it-IT" sz="28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Tusa</a:t>
            </a: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 Rosalia e Simona </a:t>
            </a:r>
            <a:r>
              <a:rPr lang="it-IT" sz="28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Gaccione</a:t>
            </a: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Iniziato </a:t>
            </a:r>
            <a:r>
              <a:rPr lang="it-IT" sz="28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in terza classe e proseguito in quarta, ha permesso di condurre gli alunni ad approfondire concetti relativi alla misura, in modo pragmatico e coinvolgente o come ha scritto la nostra alunna Giada “</a:t>
            </a:r>
            <a:r>
              <a:rPr lang="it-IT" sz="28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Il progetto di Lupo Ubaldo è stato molto divertente perché si sono svolti argomenti noiosi che sono diventati simpatici. Se potessi l’anno prossimo lo rifarei perché è stato molto bello e divertente”.</a:t>
            </a:r>
            <a:endParaRPr lang="it-IT" sz="28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dirty="0"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3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0825" y="404813"/>
            <a:ext cx="8497888" cy="64940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Le classi, trasformate in laboratorio, hanno permesso agli allievi di ideare, progettare e realizzare </a:t>
            </a:r>
            <a:r>
              <a:rPr lang="it-IT" sz="36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2 libri: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6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+mn-cs"/>
            </a:endParaRP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it-IT" sz="3600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La </a:t>
            </a:r>
            <a:r>
              <a:rPr lang="it-IT" sz="36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leggenda di Lupo Ubaldo, rivista dalle classi </a:t>
            </a:r>
            <a:r>
              <a:rPr lang="it-IT" sz="3600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terze  A e B</a:t>
            </a: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600" i="1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+mn-cs"/>
            </a:endParaRP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r>
              <a:rPr lang="it-IT" sz="3600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Lupo Ubaldo: l’avventura continua, </a:t>
            </a:r>
            <a:r>
              <a:rPr lang="it-IT" sz="36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realizzato nelle classi quarte e inizio quinte</a:t>
            </a:r>
            <a:r>
              <a:rPr lang="it-IT" sz="3600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800" i="1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+mn-cs"/>
            </a:endParaRP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 </a:t>
            </a:r>
            <a:endParaRPr lang="it-IT" sz="800" dirty="0"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>
                <a:solidFill>
                  <a:srgbClr val="0070C0"/>
                </a:solidFill>
                <a:latin typeface="Forte" pitchFamily="66" charset="0"/>
              </a:rPr>
              <a:t>Origine del progetto</a:t>
            </a:r>
            <a:endParaRPr lang="it-IT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1196753"/>
            <a:ext cx="9144000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it-IT" sz="2000" dirty="0" smtClean="0">
              <a:latin typeface="Forte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400" dirty="0" smtClean="0">
                <a:latin typeface="Forte" pitchFamily="66" charset="0"/>
              </a:rPr>
              <a:t>Partecipare </a:t>
            </a:r>
            <a:r>
              <a:rPr lang="it-IT" sz="2400" dirty="0" smtClean="0">
                <a:latin typeface="Forte" pitchFamily="66" charset="0"/>
              </a:rPr>
              <a:t>ai Convegni della Matematica di </a:t>
            </a:r>
            <a:r>
              <a:rPr lang="it-IT" sz="2400" dirty="0" err="1" smtClean="0">
                <a:latin typeface="Forte" pitchFamily="66" charset="0"/>
              </a:rPr>
              <a:t>Castel</a:t>
            </a:r>
            <a:r>
              <a:rPr lang="it-IT" sz="2400" dirty="0" smtClean="0">
                <a:latin typeface="Forte" pitchFamily="66" charset="0"/>
              </a:rPr>
              <a:t> S. Pietro Terme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>
                <a:latin typeface="Forte" pitchFamily="66" charset="0"/>
              </a:rPr>
              <a:t>I riferimenti alla ricerca in didattica della matematica degli studiosi </a:t>
            </a:r>
            <a:r>
              <a:rPr lang="it-IT" sz="2400" dirty="0" err="1" smtClean="0">
                <a:latin typeface="Forte" pitchFamily="66" charset="0"/>
              </a:rPr>
              <a:t>Guy</a:t>
            </a:r>
            <a:r>
              <a:rPr lang="it-IT" sz="2400" dirty="0" smtClean="0">
                <a:latin typeface="Forte" pitchFamily="66" charset="0"/>
              </a:rPr>
              <a:t> </a:t>
            </a:r>
            <a:r>
              <a:rPr lang="it-IT" sz="2400" dirty="0" err="1" smtClean="0">
                <a:latin typeface="Forte" pitchFamily="66" charset="0"/>
              </a:rPr>
              <a:t>Brusseau</a:t>
            </a:r>
            <a:r>
              <a:rPr lang="it-IT" sz="2400" dirty="0" smtClean="0">
                <a:latin typeface="Forte" pitchFamily="66" charset="0"/>
              </a:rPr>
              <a:t>,  Bruno D’Amore,  Silvia Sbaragli,  Gianfranco Arrigo e Martha Isabelle </a:t>
            </a:r>
            <a:r>
              <a:rPr lang="it-IT" sz="2400" dirty="0" err="1" smtClean="0">
                <a:latin typeface="Forte" pitchFamily="66" charset="0"/>
              </a:rPr>
              <a:t>Fandiño</a:t>
            </a:r>
            <a:r>
              <a:rPr lang="it-IT" sz="2400" dirty="0" smtClean="0">
                <a:latin typeface="Forte" pitchFamily="66" charset="0"/>
              </a:rPr>
              <a:t> </a:t>
            </a:r>
            <a:r>
              <a:rPr lang="it-IT" sz="2400" dirty="0" err="1" smtClean="0">
                <a:latin typeface="Forte" pitchFamily="66" charset="0"/>
              </a:rPr>
              <a:t>Pinilla</a:t>
            </a:r>
            <a:endParaRPr lang="it-IT" sz="2400" dirty="0" smtClean="0">
              <a:latin typeface="Forte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400" dirty="0" smtClean="0">
                <a:latin typeface="Forte" pitchFamily="66" charset="0"/>
              </a:rPr>
              <a:t>Vivere l’esperienza di Scuola Natura e conoscere la leggenda di Lupo Ubaldo di </a:t>
            </a:r>
            <a:r>
              <a:rPr lang="it-IT" sz="2400" dirty="0" err="1" smtClean="0">
                <a:latin typeface="Forte" pitchFamily="66" charset="0"/>
              </a:rPr>
              <a:t>Malcesine</a:t>
            </a:r>
            <a:endParaRPr lang="it-IT" sz="2400" dirty="0" smtClean="0">
              <a:latin typeface="Forte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>
                <a:latin typeface="Forte" pitchFamily="66" charset="0"/>
              </a:rPr>
              <a:t>Approfon</a:t>
            </a:r>
            <a:r>
              <a:rPr lang="it-IT" sz="2400" i="1" dirty="0" smtClean="0">
                <a:latin typeface="Forte" pitchFamily="66" charset="0"/>
              </a:rPr>
              <a:t>dimenti degli studi degli psicologi </a:t>
            </a:r>
            <a:r>
              <a:rPr lang="it-IT" sz="2400" i="1" dirty="0" err="1" smtClean="0">
                <a:latin typeface="Forte" pitchFamily="66" charset="0"/>
              </a:rPr>
              <a:t>Piaget</a:t>
            </a:r>
            <a:r>
              <a:rPr lang="it-IT" sz="2400" i="1" dirty="0" smtClean="0">
                <a:latin typeface="Forte" pitchFamily="66" charset="0"/>
              </a:rPr>
              <a:t>, </a:t>
            </a:r>
            <a:r>
              <a:rPr lang="it-IT" sz="2400" i="1" dirty="0" err="1" smtClean="0">
                <a:latin typeface="Forte" pitchFamily="66" charset="0"/>
              </a:rPr>
              <a:t>Vygotskij</a:t>
            </a:r>
            <a:r>
              <a:rPr lang="it-IT" sz="2400" i="1" dirty="0" smtClean="0">
                <a:latin typeface="Forte" pitchFamily="66" charset="0"/>
              </a:rPr>
              <a:t> e  Van </a:t>
            </a:r>
            <a:r>
              <a:rPr lang="it-IT" sz="2400" i="1" dirty="0" err="1" smtClean="0">
                <a:latin typeface="Forte" pitchFamily="66" charset="0"/>
              </a:rPr>
              <a:t>Hiele</a:t>
            </a:r>
            <a:r>
              <a:rPr lang="it-IT" sz="2400" i="1" dirty="0" smtClean="0">
                <a:latin typeface="Forte" pitchFamily="66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2400" dirty="0" smtClean="0">
                <a:latin typeface="Forte" pitchFamily="66" charset="0"/>
              </a:rPr>
              <a:t>Lettura </a:t>
            </a:r>
            <a:r>
              <a:rPr lang="it-IT" sz="2400" dirty="0" smtClean="0">
                <a:latin typeface="Forte" pitchFamily="66" charset="0"/>
              </a:rPr>
              <a:t>dei libri: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it-IT" sz="2400" dirty="0" smtClean="0">
                <a:latin typeface="Forte" pitchFamily="66" charset="0"/>
              </a:rPr>
              <a:t> </a:t>
            </a:r>
            <a:r>
              <a:rPr lang="it-IT" sz="2400" i="1" dirty="0" smtClean="0">
                <a:latin typeface="Forte" pitchFamily="66" charset="0"/>
              </a:rPr>
              <a:t>Matematica e  Geografia </a:t>
            </a:r>
            <a:r>
              <a:rPr lang="it-IT" sz="2400" dirty="0" smtClean="0">
                <a:latin typeface="Forte" pitchFamily="66" charset="0"/>
              </a:rPr>
              <a:t>di Maria Paola </a:t>
            </a:r>
            <a:r>
              <a:rPr lang="it-IT" sz="2400" dirty="0" err="1" smtClean="0">
                <a:latin typeface="Forte" pitchFamily="66" charset="0"/>
              </a:rPr>
              <a:t>Nannicini</a:t>
            </a:r>
            <a:r>
              <a:rPr lang="it-IT" sz="2400" dirty="0" smtClean="0">
                <a:latin typeface="Forte" pitchFamily="66" charset="0"/>
              </a:rPr>
              <a:t> e Stefano Beccastrini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it-IT" sz="2400" i="1" dirty="0" smtClean="0">
                <a:latin typeface="Forte" pitchFamily="66" charset="0"/>
              </a:rPr>
              <a:t>Conti e racconti</a:t>
            </a:r>
            <a:r>
              <a:rPr lang="it-IT" sz="2400" dirty="0" smtClean="0">
                <a:latin typeface="Forte" pitchFamily="66" charset="0"/>
              </a:rPr>
              <a:t> di Laura </a:t>
            </a:r>
            <a:r>
              <a:rPr lang="it-IT" sz="2400" dirty="0" err="1" smtClean="0">
                <a:latin typeface="Forte" pitchFamily="66" charset="0"/>
              </a:rPr>
              <a:t>Prosdocimi</a:t>
            </a:r>
            <a:r>
              <a:rPr lang="it-IT" sz="2400" dirty="0" smtClean="0">
                <a:latin typeface="Forte" pitchFamily="66" charset="0"/>
              </a:rPr>
              <a:t> “. </a:t>
            </a:r>
          </a:p>
          <a:p>
            <a:pPr marL="457200" lvl="0" indent="-457200"/>
            <a:endParaRPr lang="it-IT" sz="2400" dirty="0" smtClean="0">
              <a:latin typeface="Forte" pitchFamily="66" charset="0"/>
            </a:endParaRPr>
          </a:p>
          <a:p>
            <a:pPr marL="457200" lvl="0" indent="-457200">
              <a:buFont typeface="Wingdings" pitchFamily="2" charset="2"/>
              <a:buChar char="ü"/>
            </a:pPr>
            <a:endParaRPr lang="it-IT" sz="2400" dirty="0" smtClean="0">
              <a:latin typeface="Forte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endParaRPr lang="it-IT" sz="2400" dirty="0" smtClean="0">
              <a:latin typeface="Forte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endParaRPr lang="it-IT" sz="2400" dirty="0" smtClean="0">
              <a:latin typeface="Forte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endParaRPr lang="it-IT" sz="2400" dirty="0" smtClean="0">
              <a:latin typeface="Forte" pitchFamily="66" charset="0"/>
            </a:endParaRPr>
          </a:p>
          <a:p>
            <a:pPr marL="457200" lvl="0" indent="-457200">
              <a:buFont typeface="+mj-lt"/>
              <a:buAutoNum type="arabicPeriod"/>
            </a:pPr>
            <a:endParaRPr lang="it-IT" sz="2400" dirty="0" smtClean="0">
              <a:latin typeface="Forte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6524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latin typeface="+mn-lt"/>
                <a:cs typeface="+mn-cs"/>
              </a:rPr>
              <a:t> </a:t>
            </a:r>
            <a:endParaRPr lang="it-IT" sz="20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+mn-cs"/>
            </a:endParaRP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“Il libro </a:t>
            </a:r>
            <a:r>
              <a:rPr lang="it-IT" sz="2000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Conti </a:t>
            </a:r>
            <a:r>
              <a:rPr lang="it-IT" sz="20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e </a:t>
            </a:r>
            <a:r>
              <a:rPr lang="it-IT" sz="2000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racconti</a:t>
            </a: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di Laura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Prosdocimi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ha 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suscitato molto interesse per il rapporto che c’è tra la matematica e le fiabe. Queste ultime hanno una valenza psicopedagogica in quanto sono in grado di parlarci del comportamento umano dai primordi dell’umanità fino a oggi. Utilizzarle nella didattica della matematica è importante perché i protagonisti si trovano a dover affrontare dei problemi e ai bambini viene spontaneo aiutare i personaggi a risolverli. In questo modo gli alunni utilizzano, divertendosi, il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problem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solving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. Le fiabe favoriscono l’aumento della memoria, la capacità d’attenzione e aiutano nell’apprendimento in genere. Le insegnanti, nelle due classi terze, hanno elaborato il progetto utilizzando e adattando “La leggenda di Lupo Ubaldo”. La scelta è stata suggerita dal fatto che i bambini, l’anno precedente, erano stati a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Malcesine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 e erano rimasti affascinati dalle sue avventure. 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2000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+mn-cs"/>
            </a:endParaRP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“</a:t>
            </a:r>
            <a:r>
              <a:rPr lang="it-IT" sz="20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Matematica e Geografia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” di Maria Paola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Nannicini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 e Stefano Beccastrini </a:t>
            </a: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svela 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lo stretto legame tra la matematica la storia e la geografia. E’ importante che i bambini, sin da piccoli, vengano condotti a scoprire questo intrinseco rapporto.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chemeClr val="bg1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39552" y="117693"/>
            <a:ext cx="8208912" cy="818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/>
              <a:t>I riferimenti alla didattica</a:t>
            </a:r>
            <a:endParaRPr lang="it-IT" dirty="0" smtClean="0"/>
          </a:p>
          <a:p>
            <a:endParaRPr lang="it-IT" dirty="0" smtClean="0"/>
          </a:p>
          <a:p>
            <a:pPr>
              <a:buFont typeface="Wingdings" pitchFamily="2" charset="2"/>
              <a:buChar char="v"/>
            </a:pPr>
            <a:r>
              <a:rPr lang="it-IT" i="1" dirty="0" smtClean="0"/>
              <a:t>Teoria delle situazioni</a:t>
            </a:r>
            <a:r>
              <a:rPr lang="it-IT" dirty="0" smtClean="0"/>
              <a:t> (</a:t>
            </a:r>
            <a:r>
              <a:rPr lang="it-IT" dirty="0" err="1" smtClean="0"/>
              <a:t>Guy</a:t>
            </a:r>
            <a:r>
              <a:rPr lang="it-IT" dirty="0" smtClean="0"/>
              <a:t> </a:t>
            </a:r>
            <a:r>
              <a:rPr lang="it-IT" dirty="0" err="1" smtClean="0"/>
              <a:t>Brusseau</a:t>
            </a:r>
            <a:r>
              <a:rPr lang="it-IT" dirty="0" smtClean="0"/>
              <a:t>)</a:t>
            </a:r>
          </a:p>
          <a:p>
            <a:pPr>
              <a:buFont typeface="Wingdings" pitchFamily="2" charset="2"/>
              <a:buChar char="v"/>
            </a:pPr>
            <a:r>
              <a:rPr lang="it-IT" i="1" dirty="0" smtClean="0"/>
              <a:t>Contratto didattico</a:t>
            </a:r>
            <a:endParaRPr lang="it-IT" dirty="0" smtClean="0"/>
          </a:p>
          <a:p>
            <a:pPr>
              <a:buFont typeface="Wingdings" pitchFamily="2" charset="2"/>
              <a:buChar char="v"/>
            </a:pPr>
            <a:r>
              <a:rPr lang="it-IT" i="1" dirty="0" smtClean="0"/>
              <a:t>Noetica</a:t>
            </a:r>
          </a:p>
          <a:p>
            <a:pPr>
              <a:buFont typeface="Wingdings" pitchFamily="2" charset="2"/>
              <a:buChar char="v"/>
            </a:pPr>
            <a:r>
              <a:rPr lang="it-IT" i="1" dirty="0" smtClean="0"/>
              <a:t>Semiotica</a:t>
            </a:r>
          </a:p>
          <a:p>
            <a:endParaRPr lang="it-IT" i="1" dirty="0" smtClean="0"/>
          </a:p>
          <a:p>
            <a:endParaRPr lang="it-IT" i="1" dirty="0" smtClean="0"/>
          </a:p>
          <a:p>
            <a:endParaRPr lang="it-IT" i="1" dirty="0" smtClean="0"/>
          </a:p>
          <a:p>
            <a:endParaRPr lang="it-IT" i="1" dirty="0" smtClean="0"/>
          </a:p>
          <a:p>
            <a:endParaRPr lang="it-IT" i="1" dirty="0" smtClean="0"/>
          </a:p>
          <a:p>
            <a:pPr>
              <a:buFont typeface="Wingdings" pitchFamily="2" charset="2"/>
              <a:buChar char="v"/>
            </a:pPr>
            <a:r>
              <a:rPr lang="it-IT" i="1" dirty="0" err="1" smtClean="0"/>
              <a:t>Misconcetti</a:t>
            </a:r>
            <a:endParaRPr lang="it-IT" i="1" dirty="0" smtClean="0"/>
          </a:p>
          <a:p>
            <a:r>
              <a:rPr lang="it-IT" i="1" dirty="0" smtClean="0"/>
              <a:t>Situazioni verificatesi in classe che dimostrano come i bambini hanno superato alcuni </a:t>
            </a:r>
            <a:r>
              <a:rPr lang="it-IT" i="1" dirty="0" err="1" smtClean="0"/>
              <a:t>misconcetti</a:t>
            </a:r>
            <a:endParaRPr lang="it-IT" i="1" dirty="0" smtClean="0"/>
          </a:p>
          <a:p>
            <a:pPr>
              <a:buFontTx/>
              <a:buChar char="-"/>
            </a:pPr>
            <a:endParaRPr lang="it-IT" i="1" dirty="0" smtClean="0"/>
          </a:p>
          <a:p>
            <a:pPr marL="180975" indent="-180975">
              <a:buFont typeface="Wingdings" pitchFamily="2" charset="2"/>
              <a:buChar char="Ø"/>
            </a:pPr>
            <a:r>
              <a:rPr lang="it-IT" i="1" dirty="0" smtClean="0"/>
              <a:t>Le figure geometriche sono come </a:t>
            </a:r>
            <a:r>
              <a:rPr lang="it-IT" i="1" dirty="0" err="1" smtClean="0"/>
              <a:t>Cristian</a:t>
            </a:r>
            <a:r>
              <a:rPr lang="it-IT" i="1" dirty="0" smtClean="0"/>
              <a:t>, che non diventa un bambino diverso se non si veste sempre allo stesso modo, oppure si mette disteso, in piedi o a testa in giù”. </a:t>
            </a:r>
            <a:endParaRPr lang="it-IT" dirty="0" smtClean="0"/>
          </a:p>
          <a:p>
            <a:pPr marL="180975" lvl="0" indent="-180975">
              <a:buFont typeface="Wingdings" pitchFamily="2" charset="2"/>
              <a:buChar char="Ø"/>
            </a:pPr>
            <a:r>
              <a:rPr lang="it-IT" dirty="0" smtClean="0"/>
              <a:t>Matteo riferisce ”</a:t>
            </a:r>
            <a:r>
              <a:rPr lang="it-IT" i="1" dirty="0" smtClean="0"/>
              <a:t>La mamma mi ha detto - “ Mettiti nell’angolo” - </a:t>
            </a:r>
            <a:r>
              <a:rPr lang="it-IT" dirty="0" smtClean="0"/>
              <a:t>intendendo la zona vicino a uno spigolo, e io le ho risposto</a:t>
            </a:r>
            <a:r>
              <a:rPr lang="it-IT" i="1" dirty="0" smtClean="0"/>
              <a:t>: “Mamma, io sono già nell’angolo!”</a:t>
            </a:r>
            <a:endParaRPr lang="it-IT" dirty="0" smtClean="0"/>
          </a:p>
          <a:p>
            <a:pPr marL="180975" lvl="0" indent="-180975">
              <a:buFont typeface="Wingdings" pitchFamily="2" charset="2"/>
              <a:buChar char="Ø"/>
            </a:pPr>
            <a:r>
              <a:rPr lang="it-IT" dirty="0" smtClean="0"/>
              <a:t>La maestra in palestra dice: “</a:t>
            </a:r>
            <a:r>
              <a:rPr lang="it-IT" i="1" dirty="0" smtClean="0"/>
              <a:t>Bambini mettetevi a forma di cerchio</a:t>
            </a:r>
            <a:r>
              <a:rPr lang="it-IT" dirty="0" smtClean="0"/>
              <a:t>” e </a:t>
            </a:r>
            <a:r>
              <a:rPr lang="it-IT" dirty="0" err="1" smtClean="0"/>
              <a:t>Hashley</a:t>
            </a:r>
            <a:r>
              <a:rPr lang="it-IT" dirty="0" smtClean="0"/>
              <a:t> che risponde: ”</a:t>
            </a:r>
            <a:r>
              <a:rPr lang="it-IT" i="1" dirty="0" smtClean="0"/>
              <a:t>Maestra, ma questo non è un cerchio, è un cilindro</a:t>
            </a:r>
            <a:r>
              <a:rPr lang="it-IT" dirty="0" smtClean="0"/>
              <a:t>!”</a:t>
            </a:r>
          </a:p>
          <a:p>
            <a:r>
              <a:rPr lang="it-IT" dirty="0" smtClean="0"/>
              <a:t> 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 </a:t>
            </a:r>
          </a:p>
          <a:p>
            <a:r>
              <a:rPr lang="it-IT" dirty="0" smtClean="0"/>
              <a:t>                                     </a:t>
            </a:r>
            <a:endParaRPr lang="it-IT" dirty="0"/>
          </a:p>
        </p:txBody>
      </p:sp>
      <p:pic>
        <p:nvPicPr>
          <p:cNvPr id="2050" name="Immagine 6" descr="C:\Users\Rosalia\Pictures\Classe misura\SAM_0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971893" cy="108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2843808" y="1916832"/>
            <a:ext cx="1512168" cy="588913"/>
          </a:xfrm>
          <a:prstGeom prst="cloudCallout">
            <a:avLst>
              <a:gd name="adj1" fmla="val -129158"/>
              <a:gd name="adj2" fmla="val 34916"/>
            </a:avLst>
          </a:prstGeom>
          <a:gradFill rotWithShape="1">
            <a:gsLst>
              <a:gs pos="0">
                <a:srgbClr val="00B0F0"/>
              </a:gs>
              <a:gs pos="100000">
                <a:srgbClr val="DBE5F1"/>
              </a:gs>
            </a:gsLst>
            <a:path path="rect">
              <a:fillToRect r="100000" b="100000"/>
            </a:path>
          </a:gradFill>
          <a:ln w="9525">
            <a:solidFill>
              <a:srgbClr val="266723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cs typeface="Arial" pitchFamily="34" charset="0"/>
              </a:rPr>
              <a:t>½, 0,5, la metà avranno lo stesso valore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Immagin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20888"/>
            <a:ext cx="1270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classe laboratorio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71600" y="1628800"/>
            <a:ext cx="68407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r>
              <a:rPr lang="it-IT" dirty="0" smtClean="0"/>
              <a:t>La classe, trasformata in laboratorio, il Cooperative </a:t>
            </a:r>
            <a:r>
              <a:rPr lang="it-IT" dirty="0" err="1" smtClean="0"/>
              <a:t>Learning</a:t>
            </a:r>
            <a:r>
              <a:rPr lang="it-IT" dirty="0" smtClean="0"/>
              <a:t>, le fiabe, le esperienze manipolative e motorie hanno permesso ai bambini di:</a:t>
            </a:r>
          </a:p>
          <a:p>
            <a:pPr>
              <a:buFont typeface="Wingdings" pitchFamily="2" charset="2"/>
              <a:buChar char="q"/>
            </a:pPr>
            <a:r>
              <a:rPr lang="it-IT" dirty="0" smtClean="0"/>
              <a:t> interagire tra pari</a:t>
            </a:r>
          </a:p>
          <a:p>
            <a:pPr marL="271463" indent="-271463">
              <a:buFont typeface="Wingdings" pitchFamily="2" charset="2"/>
              <a:buChar char="q"/>
            </a:pPr>
            <a:r>
              <a:rPr lang="it-IT" dirty="0" smtClean="0"/>
              <a:t>costruire conoscenze e apprendere l’uso di strategie, che in  seguito sono state interiorizzate e fatte proprie.</a:t>
            </a:r>
          </a:p>
          <a:p>
            <a:pPr marL="271463" indent="-271463">
              <a:buFont typeface="Wingdings" pitchFamily="2" charset="2"/>
              <a:buChar char="q"/>
            </a:pPr>
            <a:r>
              <a:rPr lang="it-IT" dirty="0" smtClean="0"/>
              <a:t>potenziare </a:t>
            </a:r>
            <a:r>
              <a:rPr lang="it-IT" i="1" dirty="0" smtClean="0"/>
              <a:t>la zona di sviluppo prossimale</a:t>
            </a:r>
            <a:r>
              <a:rPr lang="it-IT" dirty="0" smtClean="0"/>
              <a:t>  (</a:t>
            </a:r>
            <a:r>
              <a:rPr lang="it-IT" dirty="0" err="1" smtClean="0"/>
              <a:t>Lev</a:t>
            </a:r>
            <a:r>
              <a:rPr lang="it-IT" dirty="0" smtClean="0"/>
              <a:t> </a:t>
            </a:r>
            <a:r>
              <a:rPr lang="it-IT" dirty="0" err="1" smtClean="0"/>
              <a:t>Vygotskij</a:t>
            </a:r>
            <a:r>
              <a:rPr lang="it-IT" dirty="0" smtClean="0"/>
              <a:t>), corrispondente alla zona cognitiva entro la quale un allievo riesce a svolgere, con un  sostegno di un pari più capace, compiti che non sarebbe in grado di svolgere da solo.</a:t>
            </a:r>
          </a:p>
          <a:p>
            <a:endParaRPr lang="it-IT" dirty="0" smtClean="0"/>
          </a:p>
          <a:p>
            <a:r>
              <a:rPr lang="it-IT" dirty="0" smtClean="0"/>
              <a:t>Gli allievi hanno sperimentato,  costruito, collaborato e sono stati protagonisti attivi nel loro processo di apprendimento.</a:t>
            </a:r>
          </a:p>
          <a:p>
            <a:endParaRPr lang="it-IT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Dai solidi all’orienteering: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 smtClean="0"/>
              <a:t>esperienze in classe prima e seconda</a:t>
            </a:r>
            <a:endParaRPr lang="it-IT" sz="3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9512" y="148478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I solidi: costruzione della classe e del castello del principe Zero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SCF1353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411760" y="2204864"/>
            <a:ext cx="2275711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magine 2" descr="C:\Users\Rosalia\Pictures\100_FUJI\DSCF1940.JPG"/>
          <p:cNvPicPr>
            <a:picLocks noChangeAspect="1" noChangeArrowheads="1"/>
          </p:cNvPicPr>
          <p:nvPr/>
        </p:nvPicPr>
        <p:blipFill>
          <a:blip r:embed="rId3" cstate="print"/>
          <a:srcRect l="10345" r="27586" b="11111"/>
          <a:stretch>
            <a:fillRect/>
          </a:stretch>
        </p:blipFill>
        <p:spPr bwMode="auto">
          <a:xfrm>
            <a:off x="7092280" y="4437112"/>
            <a:ext cx="1728192" cy="183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SCF1395"/>
          <p:cNvPicPr>
            <a:picLocks noChangeAspect="1" noChangeArrowheads="1"/>
          </p:cNvPicPr>
          <p:nvPr/>
        </p:nvPicPr>
        <p:blipFill>
          <a:blip r:embed="rId4" cstate="print"/>
          <a:srcRect t="24858" r="6848"/>
          <a:stretch>
            <a:fillRect/>
          </a:stretch>
        </p:blipFill>
        <p:spPr bwMode="auto">
          <a:xfrm>
            <a:off x="4932040" y="2132856"/>
            <a:ext cx="296203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SCF1230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 l="25697" r="19649"/>
          <a:stretch>
            <a:fillRect/>
          </a:stretch>
        </p:blipFill>
        <p:spPr bwMode="auto">
          <a:xfrm>
            <a:off x="1547664" y="4509120"/>
            <a:ext cx="14192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Immagine 6" descr="C:\Users\Rosalia\Pictures\fotografie 2\foto scuola\Foto scuola 4\DSCF1086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3779912" y="4221088"/>
            <a:ext cx="25241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35496" y="3718773"/>
            <a:ext cx="2339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Le figure piane: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la mappa della classe.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</TotalTime>
  <Words>1237</Words>
  <Application>Microsoft Office PowerPoint</Application>
  <PresentationFormat>Presentazione su schermo (4:3)</PresentationFormat>
  <Paragraphs>221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Diapositiva 1</vt:lpstr>
      <vt:lpstr>Lupo Ubaldo, Mate e Geo nell’affascinante mondo della  matematica  </vt:lpstr>
      <vt:lpstr>Diapositiva 3</vt:lpstr>
      <vt:lpstr>Diapositiva 4</vt:lpstr>
      <vt:lpstr>Origine del progetto</vt:lpstr>
      <vt:lpstr>Diapositiva 6</vt:lpstr>
      <vt:lpstr>Diapositiva 7</vt:lpstr>
      <vt:lpstr>La classe laboratorio</vt:lpstr>
      <vt:lpstr>Dai solidi all’orienteering: esperienze in classe prima e seconda</vt:lpstr>
      <vt:lpstr>Diapositiva 10</vt:lpstr>
      <vt:lpstr>Diapositiva 11</vt:lpstr>
      <vt:lpstr>Diapositiva 12</vt:lpstr>
      <vt:lpstr>I due libri 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RosaliaTusa</dc:creator>
  <cp:lastModifiedBy>RosaliaTusa</cp:lastModifiedBy>
  <cp:revision>88</cp:revision>
  <dcterms:created xsi:type="dcterms:W3CDTF">2012-06-19T04:07:21Z</dcterms:created>
  <dcterms:modified xsi:type="dcterms:W3CDTF">2013-01-24T03:01:31Z</dcterms:modified>
</cp:coreProperties>
</file>