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83" r:id="rId2"/>
    <p:sldId id="256" r:id="rId3"/>
    <p:sldId id="275" r:id="rId4"/>
    <p:sldId id="278" r:id="rId5"/>
    <p:sldId id="276" r:id="rId6"/>
    <p:sldId id="277" r:id="rId7"/>
    <p:sldId id="293" r:id="rId8"/>
    <p:sldId id="292" r:id="rId9"/>
    <p:sldId id="287" r:id="rId10"/>
    <p:sldId id="265" r:id="rId11"/>
    <p:sldId id="288" r:id="rId12"/>
    <p:sldId id="280" r:id="rId13"/>
    <p:sldId id="289" r:id="rId14"/>
    <p:sldId id="271" r:id="rId15"/>
    <p:sldId id="268" r:id="rId16"/>
    <p:sldId id="274" r:id="rId17"/>
    <p:sldId id="272" r:id="rId18"/>
    <p:sldId id="291" r:id="rId19"/>
    <p:sldId id="266" r:id="rId20"/>
    <p:sldId id="273" r:id="rId21"/>
    <p:sldId id="294" r:id="rId2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FFFF"/>
    <a:srgbClr val="FF66CC"/>
    <a:srgbClr val="800080"/>
    <a:srgbClr val="CC0099"/>
    <a:srgbClr val="00CCFF"/>
    <a:srgbClr val="FFFF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4631" autoAdjust="0"/>
  </p:normalViewPr>
  <p:slideViewPr>
    <p:cSldViewPr>
      <p:cViewPr>
        <p:scale>
          <a:sx n="60" d="100"/>
          <a:sy n="60" d="100"/>
        </p:scale>
        <p:origin x="-2364" y="-7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B8A26-C7CD-4A69-8127-C1F06BDDC7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53DDF-4D07-4A1E-A0E9-DFE41A5E76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9FCC5-5731-471D-98DA-4558B457E7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078E6-963F-4520-B777-11C45B41A3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98CC3-92BF-4B3E-9B4B-5D5379D237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31E53-82C9-41F8-ADBB-9CDDABAAEE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DF848-3A04-418C-BB3B-DBA33AD414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8852F-DFA2-43FE-956B-48CAD3AA05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C4A1A-66E9-4355-B220-4332388658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5A08C-0B48-4046-9BB5-514B2367CC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6957-F8CD-47C3-A646-BCAAD34EAC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AF07EB-EFEF-4FAE-B23C-D46A59A36D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/>
            </a:gs>
            <a:gs pos="100000">
              <a:srgbClr val="0000CC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0" y="0"/>
            <a:ext cx="9144000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solidFill>
                  <a:srgbClr val="FF0000"/>
                </a:solidFill>
                <a:latin typeface="Brush Script MT" pitchFamily="66" charset="0"/>
              </a:rPr>
              <a:t>			</a:t>
            </a:r>
          </a:p>
          <a:p>
            <a:r>
              <a:rPr lang="it-IT" sz="2400">
                <a:solidFill>
                  <a:srgbClr val="FF0000"/>
                </a:solidFill>
                <a:latin typeface="Brush Script MT" pitchFamily="66" charset="0"/>
              </a:rPr>
              <a:t>			</a:t>
            </a:r>
            <a:r>
              <a:rPr lang="it-IT" sz="2800" b="1" i="1">
                <a:solidFill>
                  <a:schemeClr val="tx2"/>
                </a:solidFill>
              </a:rPr>
              <a:t>“</a:t>
            </a:r>
            <a:r>
              <a:rPr lang="it-IT" sz="2400">
                <a:solidFill>
                  <a:schemeClr val="tx2"/>
                </a:solidFill>
                <a:latin typeface="Brush Script MT" pitchFamily="66" charset="0"/>
              </a:rPr>
              <a:t>Se mi dici una cosa, posso dimenticarla. </a:t>
            </a:r>
          </a:p>
          <a:p>
            <a:r>
              <a:rPr lang="it-IT" sz="2400">
                <a:solidFill>
                  <a:schemeClr val="tx2"/>
                </a:solidFill>
                <a:latin typeface="Brush Script MT" pitchFamily="66" charset="0"/>
              </a:rPr>
              <a:t> 			  Se me la mostri, può darsi che me la ricordi.	   			Ma se mi coinvolgi, non la 						dimenticherò più		 </a:t>
            </a:r>
            <a:r>
              <a:rPr lang="it-IT" sz="2400">
                <a:solidFill>
                  <a:schemeClr val="tx2"/>
                </a:solidFill>
              </a:rPr>
              <a:t> 						</a:t>
            </a:r>
            <a:r>
              <a:rPr lang="it-IT" sz="2400" b="1">
                <a:solidFill>
                  <a:schemeClr val="tx2"/>
                </a:solidFill>
                <a:latin typeface="Brush Script MT" pitchFamily="66" charset="0"/>
              </a:rPr>
              <a:t>Rabindranath</a:t>
            </a:r>
            <a:r>
              <a:rPr lang="it-IT" sz="2400">
                <a:solidFill>
                  <a:schemeClr val="tx2"/>
                </a:solidFill>
              </a:rPr>
              <a:t> </a:t>
            </a:r>
            <a:r>
              <a:rPr lang="it-IT" sz="2400" b="1">
                <a:solidFill>
                  <a:schemeClr val="tx2"/>
                </a:solidFill>
                <a:latin typeface="Brush Script MT" pitchFamily="66" charset="0"/>
              </a:rPr>
              <a:t>Tagore</a:t>
            </a:r>
          </a:p>
          <a:p>
            <a:endParaRPr lang="it-IT" sz="2400" b="1">
              <a:solidFill>
                <a:schemeClr val="tx2"/>
              </a:solidFill>
              <a:latin typeface="Brush Script MT" pitchFamily="66" charset="0"/>
            </a:endParaRPr>
          </a:p>
          <a:p>
            <a:r>
              <a:rPr lang="it-IT" sz="2400" i="1">
                <a:solidFill>
                  <a:schemeClr val="tx2"/>
                </a:solidFill>
              </a:rPr>
              <a:t>			“</a:t>
            </a:r>
            <a:r>
              <a:rPr lang="it-IT" sz="2400">
                <a:solidFill>
                  <a:schemeClr val="tx2"/>
                </a:solidFill>
                <a:latin typeface="Brush Script MT" pitchFamily="66" charset="0"/>
              </a:rPr>
              <a:t>La geometria può essere significativa </a:t>
            </a:r>
          </a:p>
          <a:p>
            <a:r>
              <a:rPr lang="it-IT" sz="2400">
                <a:solidFill>
                  <a:schemeClr val="tx2"/>
                </a:solidFill>
                <a:latin typeface="Brush Script MT" pitchFamily="66" charset="0"/>
              </a:rPr>
              <a:t>			solo se esprime le sue relazioni con lo spazio 					dell’esperienza…. 							essa è una delle migliori opportunita matematizare la realtà.</a:t>
            </a:r>
          </a:p>
          <a:p>
            <a:r>
              <a:rPr lang="it-IT" sz="2400">
                <a:solidFill>
                  <a:schemeClr val="tx2"/>
                </a:solidFill>
                <a:latin typeface="Brush Script MT" pitchFamily="66" charset="0"/>
              </a:rPr>
              <a:t>                                				</a:t>
            </a:r>
            <a:r>
              <a:rPr lang="it-IT" sz="2400" b="1">
                <a:solidFill>
                  <a:schemeClr val="tx2"/>
                </a:solidFill>
                <a:latin typeface="Brush Script MT" pitchFamily="66" charset="0"/>
              </a:rPr>
              <a:t>Hans Freudental</a:t>
            </a:r>
            <a:r>
              <a:rPr lang="it-IT" sz="2400">
                <a:solidFill>
                  <a:srgbClr val="FF0000"/>
                </a:solidFill>
                <a:latin typeface="Brush Script MT" pitchFamily="66" charset="0"/>
              </a:rPr>
              <a:t> </a:t>
            </a:r>
          </a:p>
          <a:p>
            <a:pPr algn="r"/>
            <a:endParaRPr lang="it-IT" sz="2400">
              <a:solidFill>
                <a:srgbClr val="FF0000"/>
              </a:solidFill>
              <a:latin typeface="Brush Script MT" pitchFamily="66" charset="0"/>
            </a:endParaRPr>
          </a:p>
          <a:p>
            <a:endParaRPr lang="it-IT" sz="2800">
              <a:solidFill>
                <a:srgbClr val="FF0000"/>
              </a:solidFill>
              <a:latin typeface="Brush Script MT" pitchFamily="66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33375"/>
            <a:ext cx="100806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2781300"/>
            <a:ext cx="10795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3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3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52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rgbClr val="FF0000"/>
            </a:gs>
            <a:gs pos="100000">
              <a:srgbClr val="FFFF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755650" y="692150"/>
            <a:ext cx="7777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  <p:pic>
        <p:nvPicPr>
          <p:cNvPr id="10243" name="Immagin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549275"/>
            <a:ext cx="2447925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Immagin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3213100"/>
            <a:ext cx="47529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100000">
              <a:srgbClr val="FF3399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692150"/>
            <a:ext cx="2232025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213100"/>
            <a:ext cx="37099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FFFF"/>
            </a:gs>
            <a:gs pos="100000">
              <a:srgbClr val="0000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1116013" y="476250"/>
            <a:ext cx="7165975" cy="15128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it-IT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TRIANGOLO RETTANGOLO</a:t>
            </a:r>
          </a:p>
        </p:txBody>
      </p:sp>
      <p:pic>
        <p:nvPicPr>
          <p:cNvPr id="4" name="Immagine 3" descr="C:\Users\Rosalia\Documents\ultimo\PATRIOT\Nuova cartella (2)\2010-11\Alunni\Lupo Ubaldo 2\Lavori x bambini\Terzo capitolo\Tenditoori di corde.jpg"/>
          <p:cNvPicPr>
            <a:picLocks noChangeAspect="1" noChangeArrowheads="1"/>
          </p:cNvPicPr>
          <p:nvPr/>
        </p:nvPicPr>
        <p:blipFill>
          <a:blip r:embed="rId3" cstate="print"/>
          <a:srcRect l="36742" t="40369" r="35698" b="47926"/>
          <a:stretch>
            <a:fillRect/>
          </a:stretch>
        </p:blipFill>
        <p:spPr bwMode="auto">
          <a:xfrm>
            <a:off x="3708400" y="5035550"/>
            <a:ext cx="218757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C:\Users\Rosalia\Documents\ultimo\PATRIOT\Nuova cartella (2)\2010-11\Alunni\Lupo Ubaldo 2\Lavori x bambini\Terzo capitolo\Tenditoori di corde.jpg"/>
          <p:cNvPicPr>
            <a:picLocks noChangeAspect="1" noChangeArrowheads="1"/>
          </p:cNvPicPr>
          <p:nvPr/>
        </p:nvPicPr>
        <p:blipFill>
          <a:blip r:embed="rId3" cstate="print"/>
          <a:srcRect l="41605" t="28947" r="36530" b="59189"/>
          <a:stretch>
            <a:fillRect/>
          </a:stretch>
        </p:blipFill>
        <p:spPr bwMode="auto">
          <a:xfrm>
            <a:off x="4067175" y="3213100"/>
            <a:ext cx="1944688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C:\Users\Rosalia\Documents\ultimo\PATRIOT\Nuova cartella (2)\2010-11\Alunni\Lupo Ubaldo 2\Lavori x bambini\Terzo capitolo\Tenditoori di corde.jpg"/>
          <p:cNvPicPr>
            <a:picLocks noChangeAspect="1" noChangeArrowheads="1"/>
          </p:cNvPicPr>
          <p:nvPr/>
        </p:nvPicPr>
        <p:blipFill>
          <a:blip r:embed="rId3" cstate="print"/>
          <a:srcRect l="63513" t="38548" r="5901" b="47916"/>
          <a:stretch>
            <a:fillRect/>
          </a:stretch>
        </p:blipFill>
        <p:spPr bwMode="auto">
          <a:xfrm>
            <a:off x="5868988" y="4645025"/>
            <a:ext cx="2873375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141663"/>
            <a:ext cx="2736850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00CC"/>
            </a:gs>
            <a:gs pos="100000">
              <a:srgbClr val="E70707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412875"/>
            <a:ext cx="450532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900113" y="620713"/>
            <a:ext cx="748823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80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404813"/>
            <a:ext cx="31416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asellaDiTesto 6"/>
          <p:cNvSpPr txBox="1">
            <a:spLocks noChangeArrowheads="1"/>
          </p:cNvSpPr>
          <p:nvPr/>
        </p:nvSpPr>
        <p:spPr bwMode="auto">
          <a:xfrm>
            <a:off x="323850" y="3284538"/>
            <a:ext cx="58324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Brush Script MT" pitchFamily="66" charset="0"/>
              </a:rPr>
              <a:t>“Il sapere  è scritto nel grande libro della natura,</a:t>
            </a:r>
          </a:p>
          <a:p>
            <a:r>
              <a:rPr lang="it-IT">
                <a:latin typeface="Brush Script MT" pitchFamily="66" charset="0"/>
              </a:rPr>
              <a:t>che ci sta continuamente aperto davanti.</a:t>
            </a:r>
          </a:p>
          <a:p>
            <a:r>
              <a:rPr lang="it-IT">
                <a:latin typeface="Brush Script MT" pitchFamily="66" charset="0"/>
              </a:rPr>
              <a:t>Ma non si può leggerlo se prima non si impara </a:t>
            </a:r>
          </a:p>
          <a:p>
            <a:r>
              <a:rPr lang="it-IT">
                <a:latin typeface="Brush Script MT" pitchFamily="66" charset="0"/>
              </a:rPr>
              <a:t>la lingua in cui è scritto, </a:t>
            </a:r>
          </a:p>
          <a:p>
            <a:r>
              <a:rPr lang="it-IT">
                <a:latin typeface="Brush Script MT" pitchFamily="66" charset="0"/>
              </a:rPr>
              <a:t>e questa lingua è la  matematica.” </a:t>
            </a:r>
          </a:p>
          <a:p>
            <a:r>
              <a:rPr lang="it-IT" b="1">
                <a:latin typeface="Brush Script MT" pitchFamily="66" charset="0"/>
              </a:rPr>
              <a:t>				Galileo Galilei</a:t>
            </a:r>
          </a:p>
          <a:p>
            <a:endParaRPr lang="it-IT"/>
          </a:p>
        </p:txBody>
      </p:sp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333375"/>
            <a:ext cx="21431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0"/>
            <a:ext cx="216058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2997200"/>
            <a:ext cx="3311525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2492375"/>
            <a:ext cx="3671887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549275"/>
            <a:ext cx="23050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1484313"/>
            <a:ext cx="405447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Rosalia\Pictures\MP Navigator\2011_09_30\IMG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3" y="115888"/>
            <a:ext cx="9091612" cy="661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breeze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C:\Users\Rosalia\Pictures\MP Navigator\2011_09_30\IMG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8802687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611188" y="692150"/>
            <a:ext cx="8208962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>
                <a:latin typeface="Bodoni MT Black" pitchFamily="18" charset="0"/>
              </a:rPr>
              <a:t>Personaggi e interpreti (in ordine di apparizione):</a:t>
            </a:r>
          </a:p>
          <a:p>
            <a:pPr>
              <a:spcBef>
                <a:spcPct val="50000"/>
              </a:spcBef>
            </a:pPr>
            <a:r>
              <a:rPr lang="it-IT" sz="3200" b="1">
                <a:latin typeface="Bodoni MT Black" pitchFamily="18" charset="0"/>
              </a:rPr>
              <a:t>Chicco, Matteo D., Federico O., Fabio, Orlando, Giada, Chiara, Alexz, Martina, Matteo S., Matteo M., Valentina, Giulia D., Cristian,  Daphne, Federica, Alessandro, Kerly, Ashley, Giulia C.,Sofia. </a:t>
            </a:r>
          </a:p>
          <a:p>
            <a:pPr>
              <a:spcBef>
                <a:spcPct val="50000"/>
              </a:spcBef>
            </a:pPr>
            <a:endParaRPr lang="it-IT" sz="3200" b="1">
              <a:latin typeface="Bodoni MT Black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Immagin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836613"/>
            <a:ext cx="5002212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4140200" y="1700213"/>
            <a:ext cx="4679950" cy="12239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il Teatro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t="8601" r="3423"/>
          <a:stretch>
            <a:fillRect/>
          </a:stretch>
        </p:blipFill>
        <p:spPr bwMode="auto">
          <a:xfrm>
            <a:off x="755650" y="333375"/>
            <a:ext cx="2484438" cy="3681413"/>
          </a:xfrm>
          <a:prstGeom prst="rect">
            <a:avLst/>
          </a:prstGeom>
          <a:solidFill>
            <a:srgbClr val="F5B27B"/>
          </a:solidFill>
          <a:ln w="9525">
            <a:noFill/>
            <a:miter lim="800000"/>
            <a:headEnd/>
            <a:tailEnd/>
          </a:ln>
        </p:spPr>
      </p:pic>
      <p:sp>
        <p:nvSpPr>
          <p:cNvPr id="2059" name="WordArt 11"/>
          <p:cNvSpPr>
            <a:spLocks noChangeArrowheads="1" noChangeShapeType="1" noTextEdit="1"/>
          </p:cNvSpPr>
          <p:nvPr/>
        </p:nvSpPr>
        <p:spPr bwMode="auto">
          <a:xfrm>
            <a:off x="907158" y="4722738"/>
            <a:ext cx="3312368" cy="172819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La  MATEM</a:t>
            </a:r>
            <a:r>
              <a:rPr lang="it-IT" sz="3600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</a:t>
            </a:r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TICA  </a:t>
            </a:r>
          </a:p>
          <a:p>
            <a:pPr algn="ctr">
              <a:defRPr/>
            </a:pPr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incontra</a:t>
            </a: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64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5" dur="6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2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3399"/>
            </a:gs>
            <a:gs pos="100000">
              <a:srgbClr val="00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11188" y="692150"/>
            <a:ext cx="82089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4800">
              <a:solidFill>
                <a:srgbClr val="FF0000"/>
              </a:solidFill>
              <a:latin typeface="Georgia" pitchFamily="18" charset="0"/>
            </a:endParaRPr>
          </a:p>
          <a:p>
            <a:pPr>
              <a:spcBef>
                <a:spcPct val="50000"/>
              </a:spcBef>
            </a:pPr>
            <a:r>
              <a:rPr lang="it-IT" sz="4800">
                <a:solidFill>
                  <a:srgbClr val="FF0000"/>
                </a:solidFill>
                <a:latin typeface="Georgia" pitchFamily="18" charset="0"/>
              </a:rPr>
              <a:t>Realizzazione disegni e slide</a:t>
            </a:r>
            <a:r>
              <a:rPr lang="it-IT" sz="4800">
                <a:solidFill>
                  <a:schemeClr val="accent2"/>
                </a:solidFill>
                <a:latin typeface="Georgia" pitchFamily="18" charset="0"/>
              </a:rPr>
              <a:t>:</a:t>
            </a:r>
            <a:r>
              <a:rPr lang="it-IT" sz="4800" i="1">
                <a:solidFill>
                  <a:schemeClr val="accent2"/>
                </a:solidFill>
                <a:latin typeface="Georgia" pitchFamily="18" charset="0"/>
              </a:rPr>
              <a:t> tutti i bambini della classe.</a:t>
            </a:r>
          </a:p>
          <a:p>
            <a:pPr>
              <a:spcBef>
                <a:spcPct val="50000"/>
              </a:spcBef>
            </a:pPr>
            <a:r>
              <a:rPr lang="it-IT" sz="4800">
                <a:solidFill>
                  <a:srgbClr val="FF0000"/>
                </a:solidFill>
                <a:latin typeface="Georgia" pitchFamily="18" charset="0"/>
              </a:rPr>
              <a:t>Testo e regia:</a:t>
            </a:r>
            <a:r>
              <a:rPr lang="it-IT" sz="4800">
                <a:solidFill>
                  <a:schemeClr val="accent2"/>
                </a:solidFill>
                <a:latin typeface="Georgia" pitchFamily="18" charset="0"/>
              </a:rPr>
              <a:t> Rosalia.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755650" y="476250"/>
            <a:ext cx="7848600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6600" b="1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Grazie ai genitori e ai nonni che hanno collaborato attivamente alla realizzazione del progetto.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Rosalia\Pictures\MP Navigator\2011_05_04\IMG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76250"/>
            <a:ext cx="7848600" cy="571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E7070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Rosalia\Pictures\MP Navigator\2011_05_04\IMG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31788"/>
            <a:ext cx="8512175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CC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Rosalia\Pictures\MP Navigator\2011_05_04\IMG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231775"/>
            <a:ext cx="8748713" cy="636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C:\Users\Rosalia\Pictures\MP Navigator\2011_09_29\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04813"/>
            <a:ext cx="8316912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Rosalia\Pictures\MP Navigator\2011_09_29\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316912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osalia\Pictures\MP Navigator\2011_09_30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60350"/>
            <a:ext cx="858837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FF0000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Users\Rosalia\Pictures\MP Navigator\2011_09_29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76250"/>
            <a:ext cx="8496300" cy="595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sellaDiTesto 6"/>
          <p:cNvSpPr txBox="1">
            <a:spLocks noChangeArrowheads="1"/>
          </p:cNvSpPr>
          <p:nvPr/>
        </p:nvSpPr>
        <p:spPr bwMode="auto">
          <a:xfrm>
            <a:off x="8172450" y="28527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pic>
        <p:nvPicPr>
          <p:cNvPr id="10243" name="Picture 4" descr="C:\Users\Rosalia\Pictures\MP Navigator\2011_09_30\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44463"/>
            <a:ext cx="8967788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1126</TotalTime>
  <Words>138</Words>
  <Application>Microsoft Office PowerPoint</Application>
  <PresentationFormat>Presentazione su schermo (4:3)</PresentationFormat>
  <Paragraphs>23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8" baseType="lpstr">
      <vt:lpstr>Arial</vt:lpstr>
      <vt:lpstr>Calibri</vt:lpstr>
      <vt:lpstr>Brush Script MT</vt:lpstr>
      <vt:lpstr>Bodoni MT Black</vt:lpstr>
      <vt:lpstr>Georgia</vt:lpstr>
      <vt:lpstr>Batang</vt:lpstr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</vt:vector>
  </TitlesOfParts>
  <Company>Scuola Decorati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Scuola Decorati</dc:creator>
  <cp:lastModifiedBy>RosaliaTusa</cp:lastModifiedBy>
  <cp:revision>122</cp:revision>
  <dcterms:created xsi:type="dcterms:W3CDTF">2011-03-23T12:55:30Z</dcterms:created>
  <dcterms:modified xsi:type="dcterms:W3CDTF">2013-01-17T09:36:18Z</dcterms:modified>
</cp:coreProperties>
</file>